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379" r:id="rId4"/>
    <p:sldId id="524" r:id="rId6"/>
    <p:sldId id="474" r:id="rId7"/>
    <p:sldId id="473" r:id="rId8"/>
    <p:sldId id="494" r:id="rId9"/>
    <p:sldId id="495" r:id="rId10"/>
    <p:sldId id="503" r:id="rId11"/>
    <p:sldId id="520" r:id="rId12"/>
    <p:sldId id="516" r:id="rId13"/>
    <p:sldId id="511" r:id="rId14"/>
    <p:sldId id="512" r:id="rId15"/>
    <p:sldId id="506" r:id="rId16"/>
    <p:sldId id="507" r:id="rId17"/>
    <p:sldId id="497" r:id="rId18"/>
    <p:sldId id="477" r:id="rId19"/>
    <p:sldId id="478" r:id="rId20"/>
    <p:sldId id="521" r:id="rId21"/>
    <p:sldId id="522" r:id="rId22"/>
    <p:sldId id="523" r:id="rId23"/>
    <p:sldId id="262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8AC2DF"/>
    <a:srgbClr val="D8EBF4"/>
    <a:srgbClr val="FFFFFF"/>
    <a:srgbClr val="080808"/>
    <a:srgbClr val="C0D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3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3D24-6083-4546-8C6D-DEE86BAAAE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8765-8EF3-408C-9341-152904E414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0927A-8063-49EC-B560-0DB27EE560F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iŝḻîḍe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íŝľîdé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80808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6359527" y="5837829"/>
            <a:ext cx="5159373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1200" b="0" smtClean="0">
                <a:solidFill>
                  <a:srgbClr val="FFFFFF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  <a:endParaRPr lang="en-US" altLang="zh-CN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5837829"/>
            <a:ext cx="5172074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>
                <a:solidFill>
                  <a:srgbClr val="FFFFFF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723900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>
                <a:solidFill>
                  <a:srgbClr val="FFFFFF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029201" y="3157445"/>
            <a:ext cx="6489702" cy="174788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r">
              <a:defRPr lang="zh-CN" altLang="en-US" sz="4400" b="1" i="0" dirty="0">
                <a:solidFill>
                  <a:srgbClr val="FFFFFF"/>
                </a:solidFill>
              </a:defRPr>
            </a:lvl1pPr>
          </a:lstStyle>
          <a:p>
            <a:pPr lvl="0" defTabSz="914400"/>
            <a:r>
              <a:rPr lang="en-US" altLang="zh-CN" dirty="0"/>
              <a:t>Click to edit </a:t>
            </a:r>
            <a:br>
              <a:rPr lang="en-US" altLang="zh-CN" dirty="0"/>
            </a:br>
            <a:r>
              <a:rPr lang="en-US" altLang="zh-CN" dirty="0"/>
              <a:t>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026403" y="2609007"/>
            <a:ext cx="3492500" cy="47636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lang="zh-CN" altLang="en-US" sz="1600" i="0">
                <a:solidFill>
                  <a:srgbClr val="FFFFFF"/>
                </a:solidFill>
              </a:defRPr>
            </a:lvl1pPr>
          </a:lstStyle>
          <a:p>
            <a:pPr marL="228600" lvl="0" indent="-228600" defTabSz="914400"/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Agenda 2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/>
          </p:nvPr>
        </p:nvSpPr>
        <p:spPr>
          <a:xfrm>
            <a:off x="317274" y="297923"/>
            <a:ext cx="5798888" cy="6248400"/>
          </a:xfrm>
          <a:solidFill>
            <a:schemeClr val="bg1">
              <a:lumMod val="85000"/>
            </a:schemeClr>
          </a:solidFill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096000" y="0"/>
            <a:ext cx="6089821" cy="6858000"/>
          </a:xfrm>
          <a:prstGeom prst="rect">
            <a:avLst/>
          </a:prstGeom>
          <a:solidFill>
            <a:schemeClr val="bg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800">
              <a:solidFill>
                <a:schemeClr val="accent3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784706" y="707870"/>
            <a:ext cx="2443236" cy="812588"/>
          </a:xfrm>
        </p:spPr>
        <p:txBody>
          <a:bodyPr anchor="b"/>
          <a:lstStyle>
            <a:lvl1pPr algn="l">
              <a:defRPr sz="5800" cap="none" spc="-100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Agenda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784707" y="1934043"/>
            <a:ext cx="5003063" cy="40033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2200" b="0" cap="none" spc="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add agenda item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290184" y="304801"/>
            <a:ext cx="5798888" cy="6248400"/>
          </a:xfrm>
          <a:solidFill>
            <a:schemeClr val="bg1">
              <a:lumMod val="85000"/>
            </a:schemeClr>
          </a:solidFill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6089072" y="0"/>
            <a:ext cx="6095999" cy="6858000"/>
          </a:xfrm>
          <a:prstGeom prst="rect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800">
              <a:solidFill>
                <a:schemeClr val="accent3"/>
              </a:solidFill>
            </a:endParaRP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42795" y="5435738"/>
            <a:ext cx="4802925" cy="291618"/>
          </a:xfrm>
        </p:spPr>
        <p:txBody>
          <a:bodyPr>
            <a:spAutoFit/>
          </a:bodyPr>
          <a:lstStyle>
            <a:lvl1pPr marL="0" indent="0">
              <a:buClr>
                <a:schemeClr val="accent3"/>
              </a:buClr>
              <a:buNone/>
              <a:defRPr sz="1400" b="1" cap="all" spc="200" baseline="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 sz="1600"/>
            </a:lvl2pPr>
            <a:lvl3pPr marL="411480" indent="0">
              <a:buClr>
                <a:schemeClr val="accent3"/>
              </a:buClr>
              <a:buNone/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r>
              <a:rPr lang="en-US"/>
              <a:t>QUOTED PERSON’S NAME, TITLE, COMPANY</a:t>
            </a: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472917" y="2802503"/>
            <a:ext cx="5072803" cy="2506264"/>
          </a:xfrm>
        </p:spPr>
        <p:txBody>
          <a:bodyPr anchor="b">
            <a:spAutoFit/>
          </a:bodyPr>
          <a:lstStyle>
            <a:lvl1pPr marL="287655" indent="-287655" algn="l">
              <a:defRPr sz="6000" b="0" cap="none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</a:t>
            </a:r>
            <a:r>
              <a:t>Type quotation marks</a:t>
            </a:r>
            <a:r>
              <a:rPr lang="en-US"/>
              <a:t> </a:t>
            </a:r>
            <a:r>
              <a:t>before</a:t>
            </a:r>
            <a:r>
              <a:rPr lang="en-US"/>
              <a:t> </a:t>
            </a:r>
            <a:r>
              <a:t>and after text.”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12192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4800" y="397384"/>
            <a:ext cx="11582400" cy="600934"/>
          </a:xfrm>
        </p:spPr>
        <p:txBody>
          <a:bodyPr wrap="square" tIns="0" rIns="0" bIns="0">
            <a:sp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609725"/>
            <a:ext cx="3657600" cy="878702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2800">
                <a:latin typeface="+mn-lt"/>
              </a:defRPr>
            </a:lvl1pPr>
          </a:lstStyle>
          <a:p>
            <a:pPr lvl="0"/>
            <a:r>
              <a:rPr lang="en-US" dirty="0"/>
              <a:t>Subtitle here.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37" hasCustomPrompt="1"/>
          </p:nvPr>
        </p:nvSpPr>
        <p:spPr>
          <a:xfrm>
            <a:off x="4267200" y="1609724"/>
            <a:ext cx="7620000" cy="2307183"/>
          </a:xfrm>
        </p:spPr>
        <p:txBody>
          <a:bodyPr/>
          <a:lstStyle/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sed nisi vitae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tie </a:t>
            </a:r>
            <a:r>
              <a:rPr lang="en-US" dirty="0" err="1"/>
              <a:t>tie</a:t>
            </a:r>
            <a:r>
              <a:rPr lang="en-US" dirty="0"/>
              <a:t> </a:t>
            </a:r>
            <a:r>
              <a:rPr lang="en-US" dirty="0" err="1"/>
              <a:t>tie</a:t>
            </a:r>
            <a:r>
              <a:rPr lang="en-US" dirty="0"/>
              <a:t> </a:t>
            </a:r>
            <a:r>
              <a:rPr lang="en-US" dirty="0" err="1"/>
              <a:t>condim</a:t>
            </a:r>
            <a:r>
              <a:rPr lang="en-US" dirty="0"/>
              <a:t> </a:t>
            </a:r>
            <a:r>
              <a:rPr lang="en-US" dirty="0" err="1"/>
              <a:t>entum</a:t>
            </a:r>
            <a:r>
              <a:rPr lang="en-US" dirty="0"/>
              <a:t>. </a:t>
            </a:r>
            <a:endParaRPr lang="en-US" dirty="0"/>
          </a:p>
          <a:p>
            <a:pPr lvl="0"/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hendrerit</a:t>
            </a:r>
            <a:r>
              <a:rPr lang="en-US" dirty="0"/>
              <a:t> magna, a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Morbi </a:t>
            </a:r>
            <a:r>
              <a:rPr lang="en-US" dirty="0" err="1"/>
              <a:t>aliquam</a:t>
            </a:r>
            <a:r>
              <a:rPr lang="en-US" dirty="0"/>
              <a:t> magna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sed eros in, vestibulum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sed,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a diam ac diam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porta vel diam. Nam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ltGray">
          <a:xfrm>
            <a:off x="0" y="0"/>
            <a:ext cx="12192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4800" y="397384"/>
            <a:ext cx="11586818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ltGray">
          <a:xfrm>
            <a:off x="0" y="1295399"/>
            <a:ext cx="12192000" cy="889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565621"/>
            <a:ext cx="11582400" cy="348557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/>
              <a:t>Secondary level text goes here.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sz="quarter" idx="38"/>
          </p:nvPr>
        </p:nvSpPr>
        <p:spPr>
          <a:xfrm>
            <a:off x="307974" y="2492968"/>
            <a:ext cx="7616825" cy="340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12192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98808" y="397384"/>
            <a:ext cx="11588392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sz="quarter" idx="39" hasCustomPrompt="1"/>
          </p:nvPr>
        </p:nvSpPr>
        <p:spPr>
          <a:xfrm>
            <a:off x="307975" y="1604963"/>
            <a:ext cx="5635625" cy="4338637"/>
          </a:xfrm>
        </p:spPr>
        <p:txBody>
          <a:bodyPr/>
          <a:lstStyle/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sed nisi vitae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tie </a:t>
            </a:r>
            <a:r>
              <a:rPr lang="en-US" dirty="0" err="1"/>
              <a:t>tie</a:t>
            </a:r>
            <a:r>
              <a:rPr lang="en-US" dirty="0"/>
              <a:t> </a:t>
            </a:r>
            <a:r>
              <a:rPr lang="en-US" dirty="0" err="1"/>
              <a:t>tie</a:t>
            </a:r>
            <a:r>
              <a:rPr lang="en-US" dirty="0"/>
              <a:t> </a:t>
            </a:r>
            <a:r>
              <a:rPr lang="en-US" dirty="0" err="1"/>
              <a:t>condim</a:t>
            </a:r>
            <a:r>
              <a:rPr lang="en-US" dirty="0"/>
              <a:t> </a:t>
            </a:r>
            <a:r>
              <a:rPr lang="en-US" dirty="0" err="1"/>
              <a:t>entum</a:t>
            </a:r>
            <a:r>
              <a:rPr lang="en-US" dirty="0"/>
              <a:t>. </a:t>
            </a:r>
            <a:endParaRPr lang="en-US" dirty="0"/>
          </a:p>
          <a:p>
            <a:pPr lvl="0"/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hendrerit</a:t>
            </a:r>
            <a:r>
              <a:rPr lang="en-US" dirty="0"/>
              <a:t> magna, a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Morbi </a:t>
            </a:r>
            <a:r>
              <a:rPr lang="en-US" dirty="0" err="1"/>
              <a:t>aliquam</a:t>
            </a:r>
            <a:r>
              <a:rPr lang="en-US" dirty="0"/>
              <a:t> magna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sed eros in, vestibulum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sed,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a diam ac diam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porta vel diam. Nam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  <a:endParaRPr lang="en-US" dirty="0"/>
          </a:p>
          <a:p>
            <a:pPr lvl="0"/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ac </a:t>
            </a:r>
            <a:r>
              <a:rPr lang="en-US" dirty="0" err="1"/>
              <a:t>mattis</a:t>
            </a:r>
            <a:r>
              <a:rPr lang="en-US" dirty="0"/>
              <a:t>. In auctor </a:t>
            </a:r>
            <a:r>
              <a:rPr lang="en-US" dirty="0" err="1"/>
              <a:t>enim</a:t>
            </a:r>
            <a:r>
              <a:rPr lang="en-US" dirty="0"/>
              <a:t> vel ante </a:t>
            </a:r>
            <a:r>
              <a:rPr lang="en-US" dirty="0" err="1"/>
              <a:t>pretium</a:t>
            </a:r>
            <a:r>
              <a:rPr lang="en-US" dirty="0"/>
              <a:t>, vel </a:t>
            </a:r>
            <a:r>
              <a:rPr lang="en-US" dirty="0" err="1"/>
              <a:t>laoreet</a:t>
            </a:r>
            <a:r>
              <a:rPr lang="en-US" dirty="0"/>
              <a:t> lorem </a:t>
            </a:r>
            <a:r>
              <a:rPr lang="en-US" dirty="0" err="1"/>
              <a:t>aliquet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at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, dictum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ex.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sed,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eros.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8" hasCustomPrompt="1"/>
          </p:nvPr>
        </p:nvSpPr>
        <p:spPr>
          <a:xfrm>
            <a:off x="6248400" y="1609725"/>
            <a:ext cx="5638800" cy="3849540"/>
          </a:xfrm>
          <a:solidFill>
            <a:schemeClr val="bg1">
              <a:lumMod val="75000"/>
            </a:schemeClr>
          </a:solidFill>
        </p:spPr>
        <p:txBody>
          <a:bodyPr tIns="0" rIns="0" bIns="9144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Larg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6096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4800" y="397384"/>
            <a:ext cx="5492400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39"/>
          </p:nvPr>
        </p:nvSpPr>
        <p:spPr>
          <a:xfrm>
            <a:off x="307975" y="1604963"/>
            <a:ext cx="5489225" cy="292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8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tIns="0" rIns="0" bIns="9144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Large Photo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6096000" y="0"/>
            <a:ext cx="6096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400800" y="397384"/>
            <a:ext cx="5492400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39"/>
          </p:nvPr>
        </p:nvSpPr>
        <p:spPr>
          <a:xfrm>
            <a:off x="6403975" y="1604963"/>
            <a:ext cx="5489225" cy="292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8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tIns="0" rIns="0" bIns="9144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gray">
          <a:xfrm>
            <a:off x="6096000" y="0"/>
            <a:ext cx="6096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0" y="0"/>
            <a:ext cx="6096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4800" y="397384"/>
            <a:ext cx="5490000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38"/>
          </p:nvPr>
        </p:nvSpPr>
        <p:spPr>
          <a:xfrm>
            <a:off x="304800" y="1604963"/>
            <a:ext cx="5490817" cy="4125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gray">
          <a:xfrm>
            <a:off x="11596548" y="6290052"/>
            <a:ext cx="315140" cy="315140"/>
          </a:xfrm>
          <a:custGeom>
            <a:avLst/>
            <a:gdLst>
              <a:gd name="T0" fmla="*/ 864 w 1728"/>
              <a:gd name="T1" fmla="*/ 1728 h 1728"/>
              <a:gd name="T2" fmla="*/ 838 w 1728"/>
              <a:gd name="T3" fmla="*/ 1728 h 1728"/>
              <a:gd name="T4" fmla="*/ 1015 w 1728"/>
              <a:gd name="T5" fmla="*/ 1243 h 1728"/>
              <a:gd name="T6" fmla="*/ 1258 w 1728"/>
              <a:gd name="T7" fmla="*/ 1243 h 1728"/>
              <a:gd name="T8" fmla="*/ 1362 w 1728"/>
              <a:gd name="T9" fmla="*/ 1170 h 1728"/>
              <a:gd name="T10" fmla="*/ 1554 w 1728"/>
              <a:gd name="T11" fmla="*/ 643 h 1728"/>
              <a:gd name="T12" fmla="*/ 1444 w 1728"/>
              <a:gd name="T13" fmla="*/ 487 h 1728"/>
              <a:gd name="T14" fmla="*/ 1107 w 1728"/>
              <a:gd name="T15" fmla="*/ 487 h 1728"/>
              <a:gd name="T16" fmla="*/ 824 w 1728"/>
              <a:gd name="T17" fmla="*/ 1264 h 1728"/>
              <a:gd name="T18" fmla="*/ 824 w 1728"/>
              <a:gd name="T19" fmla="*/ 1264 h 1728"/>
              <a:gd name="T20" fmla="*/ 664 w 1728"/>
              <a:gd name="T21" fmla="*/ 1705 h 1728"/>
              <a:gd name="T22" fmla="*/ 0 w 1728"/>
              <a:gd name="T23" fmla="*/ 864 h 1728"/>
              <a:gd name="T24" fmla="*/ 631 w 1728"/>
              <a:gd name="T25" fmla="*/ 32 h 1728"/>
              <a:gd name="T26" fmla="*/ 465 w 1728"/>
              <a:gd name="T27" fmla="*/ 487 h 1728"/>
              <a:gd name="T28" fmla="*/ 465 w 1728"/>
              <a:gd name="T29" fmla="*/ 487 h 1728"/>
              <a:gd name="T30" fmla="*/ 190 w 1728"/>
              <a:gd name="T31" fmla="*/ 1243 h 1728"/>
              <a:gd name="T32" fmla="*/ 373 w 1728"/>
              <a:gd name="T33" fmla="*/ 1243 h 1728"/>
              <a:gd name="T34" fmla="*/ 607 w 1728"/>
              <a:gd name="T35" fmla="*/ 600 h 1728"/>
              <a:gd name="T36" fmla="*/ 745 w 1728"/>
              <a:gd name="T37" fmla="*/ 600 h 1728"/>
              <a:gd name="T38" fmla="*/ 511 w 1728"/>
              <a:gd name="T39" fmla="*/ 1243 h 1728"/>
              <a:gd name="T40" fmla="*/ 694 w 1728"/>
              <a:gd name="T41" fmla="*/ 1243 h 1728"/>
              <a:gd name="T42" fmla="*/ 912 w 1728"/>
              <a:gd name="T43" fmla="*/ 643 h 1728"/>
              <a:gd name="T44" fmla="*/ 802 w 1728"/>
              <a:gd name="T45" fmla="*/ 487 h 1728"/>
              <a:gd name="T46" fmla="*/ 649 w 1728"/>
              <a:gd name="T47" fmla="*/ 487 h 1728"/>
              <a:gd name="T48" fmla="*/ 825 w 1728"/>
              <a:gd name="T49" fmla="*/ 1 h 1728"/>
              <a:gd name="T50" fmla="*/ 864 w 1728"/>
              <a:gd name="T51" fmla="*/ 0 h 1728"/>
              <a:gd name="T52" fmla="*/ 1728 w 1728"/>
              <a:gd name="T53" fmla="*/ 864 h 1728"/>
              <a:gd name="T54" fmla="*/ 864 w 1728"/>
              <a:gd name="T55" fmla="*/ 1728 h 1728"/>
              <a:gd name="T56" fmla="*/ 1387 w 1728"/>
              <a:gd name="T57" fmla="*/ 600 h 1728"/>
              <a:gd name="T58" fmla="*/ 1249 w 1728"/>
              <a:gd name="T59" fmla="*/ 600 h 1728"/>
              <a:gd name="T60" fmla="*/ 1057 w 1728"/>
              <a:gd name="T61" fmla="*/ 1129 h 1728"/>
              <a:gd name="T62" fmla="*/ 1194 w 1728"/>
              <a:gd name="T63" fmla="*/ 1129 h 1728"/>
              <a:gd name="T64" fmla="*/ 1387 w 1728"/>
              <a:gd name="T65" fmla="*/ 600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8" h="1728">
                <a:moveTo>
                  <a:pt x="864" y="1728"/>
                </a:moveTo>
                <a:cubicBezTo>
                  <a:pt x="856" y="1728"/>
                  <a:pt x="847" y="1728"/>
                  <a:pt x="838" y="1728"/>
                </a:cubicBezTo>
                <a:cubicBezTo>
                  <a:pt x="1015" y="1243"/>
                  <a:pt x="1015" y="1243"/>
                  <a:pt x="1015" y="1243"/>
                </a:cubicBezTo>
                <a:cubicBezTo>
                  <a:pt x="1258" y="1243"/>
                  <a:pt x="1258" y="1243"/>
                  <a:pt x="1258" y="1243"/>
                </a:cubicBezTo>
                <a:cubicBezTo>
                  <a:pt x="1301" y="1243"/>
                  <a:pt x="1347" y="1210"/>
                  <a:pt x="1362" y="1170"/>
                </a:cubicBezTo>
                <a:cubicBezTo>
                  <a:pt x="1554" y="643"/>
                  <a:pt x="1554" y="643"/>
                  <a:pt x="1554" y="643"/>
                </a:cubicBezTo>
                <a:cubicBezTo>
                  <a:pt x="1585" y="557"/>
                  <a:pt x="1536" y="487"/>
                  <a:pt x="1444" y="487"/>
                </a:cubicBezTo>
                <a:cubicBezTo>
                  <a:pt x="1107" y="487"/>
                  <a:pt x="1107" y="487"/>
                  <a:pt x="1107" y="487"/>
                </a:cubicBezTo>
                <a:cubicBezTo>
                  <a:pt x="824" y="1264"/>
                  <a:pt x="824" y="1264"/>
                  <a:pt x="824" y="1264"/>
                </a:cubicBezTo>
                <a:cubicBezTo>
                  <a:pt x="824" y="1264"/>
                  <a:pt x="824" y="1264"/>
                  <a:pt x="824" y="1264"/>
                </a:cubicBezTo>
                <a:cubicBezTo>
                  <a:pt x="664" y="1705"/>
                  <a:pt x="664" y="1705"/>
                  <a:pt x="664" y="1705"/>
                </a:cubicBezTo>
                <a:cubicBezTo>
                  <a:pt x="283" y="1614"/>
                  <a:pt x="0" y="1272"/>
                  <a:pt x="0" y="864"/>
                </a:cubicBezTo>
                <a:cubicBezTo>
                  <a:pt x="0" y="468"/>
                  <a:pt x="267" y="134"/>
                  <a:pt x="631" y="32"/>
                </a:cubicBezTo>
                <a:cubicBezTo>
                  <a:pt x="465" y="487"/>
                  <a:pt x="465" y="487"/>
                  <a:pt x="465" y="487"/>
                </a:cubicBezTo>
                <a:cubicBezTo>
                  <a:pt x="465" y="487"/>
                  <a:pt x="465" y="487"/>
                  <a:pt x="465" y="487"/>
                </a:cubicBezTo>
                <a:cubicBezTo>
                  <a:pt x="190" y="1243"/>
                  <a:pt x="190" y="1243"/>
                  <a:pt x="190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607" y="600"/>
                  <a:pt x="607" y="600"/>
                  <a:pt x="607" y="600"/>
                </a:cubicBezTo>
                <a:cubicBezTo>
                  <a:pt x="745" y="600"/>
                  <a:pt x="745" y="600"/>
                  <a:pt x="745" y="600"/>
                </a:cubicBezTo>
                <a:cubicBezTo>
                  <a:pt x="511" y="1243"/>
                  <a:pt x="511" y="1243"/>
                  <a:pt x="511" y="1243"/>
                </a:cubicBezTo>
                <a:cubicBezTo>
                  <a:pt x="694" y="1243"/>
                  <a:pt x="694" y="1243"/>
                  <a:pt x="694" y="1243"/>
                </a:cubicBezTo>
                <a:cubicBezTo>
                  <a:pt x="912" y="643"/>
                  <a:pt x="912" y="643"/>
                  <a:pt x="912" y="643"/>
                </a:cubicBezTo>
                <a:cubicBezTo>
                  <a:pt x="943" y="557"/>
                  <a:pt x="894" y="487"/>
                  <a:pt x="802" y="487"/>
                </a:cubicBezTo>
                <a:cubicBezTo>
                  <a:pt x="649" y="487"/>
                  <a:pt x="649" y="487"/>
                  <a:pt x="649" y="487"/>
                </a:cubicBezTo>
                <a:cubicBezTo>
                  <a:pt x="825" y="1"/>
                  <a:pt x="825" y="1"/>
                  <a:pt x="825" y="1"/>
                </a:cubicBezTo>
                <a:cubicBezTo>
                  <a:pt x="838" y="1"/>
                  <a:pt x="851" y="0"/>
                  <a:pt x="864" y="0"/>
                </a:cubicBezTo>
                <a:cubicBezTo>
                  <a:pt x="1341" y="0"/>
                  <a:pt x="1728" y="387"/>
                  <a:pt x="1728" y="864"/>
                </a:cubicBezTo>
                <a:cubicBezTo>
                  <a:pt x="1728" y="1341"/>
                  <a:pt x="1341" y="1728"/>
                  <a:pt x="864" y="1728"/>
                </a:cubicBezTo>
                <a:close/>
                <a:moveTo>
                  <a:pt x="1387" y="600"/>
                </a:moveTo>
                <a:cubicBezTo>
                  <a:pt x="1249" y="600"/>
                  <a:pt x="1249" y="600"/>
                  <a:pt x="1249" y="600"/>
                </a:cubicBezTo>
                <a:cubicBezTo>
                  <a:pt x="1057" y="1129"/>
                  <a:pt x="1057" y="1129"/>
                  <a:pt x="1057" y="1129"/>
                </a:cubicBezTo>
                <a:cubicBezTo>
                  <a:pt x="1194" y="1129"/>
                  <a:pt x="1194" y="1129"/>
                  <a:pt x="1194" y="1129"/>
                </a:cubicBezTo>
                <a:lnTo>
                  <a:pt x="1387" y="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aptio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049926"/>
          </a:xfrm>
          <a:solidFill>
            <a:schemeClr val="bg1">
              <a:lumMod val="75000"/>
            </a:schemeClr>
          </a:solidFill>
        </p:spPr>
        <p:txBody>
          <a:bodyPr tIns="0" rIns="0" bIns="9144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ltGray">
          <a:xfrm>
            <a:off x="0" y="6024879"/>
            <a:ext cx="12192000" cy="8331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296825" y="6302968"/>
            <a:ext cx="11066393" cy="348557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One line image caption goes here.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AEBE-086C-4980-A4E1-E89EE17EFFB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hotos &amp;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ltGray">
          <a:xfrm>
            <a:off x="0" y="0"/>
            <a:ext cx="12192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98807" y="397384"/>
            <a:ext cx="11612880" cy="600934"/>
          </a:xfrm>
        </p:spPr>
        <p:txBody>
          <a:bodyPr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304799" y="1478999"/>
            <a:ext cx="5638801" cy="3873586"/>
          </a:xfrm>
          <a:solidFill>
            <a:schemeClr val="bg1">
              <a:lumMod val="75000"/>
            </a:schemeClr>
          </a:solidFill>
        </p:spPr>
        <p:txBody>
          <a:bodyPr tIns="0" rIns="0"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Forma DJR Micro" pitchFamily="2" charset="77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304800" y="5476462"/>
            <a:ext cx="5638800" cy="67941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sed nisi vitae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6248401" y="1478999"/>
            <a:ext cx="5638800" cy="3873586"/>
          </a:xfrm>
          <a:solidFill>
            <a:schemeClr val="bg1">
              <a:lumMod val="75000"/>
            </a:schemeClr>
          </a:solidFill>
        </p:spPr>
        <p:txBody>
          <a:bodyPr tIns="0" rIns="0"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Forma DJR Micro" pitchFamily="2" charset="77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6248401" y="5476462"/>
            <a:ext cx="5638799" cy="67941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sed nisi vitae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hotos &amp;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ltGray">
          <a:xfrm>
            <a:off x="0" y="0"/>
            <a:ext cx="12192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4799" y="397384"/>
            <a:ext cx="11582401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304800" y="1478999"/>
            <a:ext cx="3651606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304800" y="4004850"/>
            <a:ext cx="3662017" cy="1208085"/>
          </a:xfrm>
        </p:spPr>
        <p:txBody>
          <a:bodyPr/>
          <a:lstStyle/>
          <a:p>
            <a:pPr lvl="0"/>
            <a:r>
              <a:rPr lang="en-US" dirty="0"/>
              <a:t>Title</a:t>
            </a:r>
            <a:endParaRPr lang="en-US" dirty="0"/>
          </a:p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sed nisi vitae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endParaRPr lang="en-US" dirty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4267201" y="1478999"/>
            <a:ext cx="3657600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4267200" y="4004850"/>
            <a:ext cx="3657600" cy="1208085"/>
          </a:xfrm>
        </p:spPr>
        <p:txBody>
          <a:bodyPr/>
          <a:lstStyle/>
          <a:p>
            <a:pPr lvl="0"/>
            <a:r>
              <a:rPr lang="en-US" dirty="0"/>
              <a:t>Title</a:t>
            </a:r>
            <a:endParaRPr lang="en-US" dirty="0"/>
          </a:p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sed nisi vitae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8229601" y="4004850"/>
            <a:ext cx="3657599" cy="1208085"/>
          </a:xfrm>
        </p:spPr>
        <p:txBody>
          <a:bodyPr/>
          <a:lstStyle/>
          <a:p>
            <a:pPr lvl="0"/>
            <a:r>
              <a:rPr lang="en-US" dirty="0"/>
              <a:t>Title</a:t>
            </a:r>
            <a:endParaRPr lang="en-US" dirty="0"/>
          </a:p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sed nisi vitae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endParaRPr lang="en-US" dirty="0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8229601" y="1478999"/>
            <a:ext cx="3657600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&amp;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304800" y="304800"/>
            <a:ext cx="3657599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304801" y="2768763"/>
            <a:ext cx="3657599" cy="48551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4267201" y="304800"/>
            <a:ext cx="3657600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4267200" y="2768763"/>
            <a:ext cx="3657600" cy="48551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8229600" y="304800"/>
            <a:ext cx="3657600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8229600" y="2768763"/>
            <a:ext cx="3657600" cy="48551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37" hasCustomPrompt="1"/>
          </p:nvPr>
        </p:nvSpPr>
        <p:spPr>
          <a:xfrm>
            <a:off x="304800" y="3478406"/>
            <a:ext cx="3657599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304800" y="5929057"/>
            <a:ext cx="3657601" cy="48551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38" hasCustomPrompt="1"/>
          </p:nvPr>
        </p:nvSpPr>
        <p:spPr>
          <a:xfrm>
            <a:off x="4267200" y="3478406"/>
            <a:ext cx="3657600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4267200" y="5929057"/>
            <a:ext cx="3657600" cy="48551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39" hasCustomPrompt="1"/>
          </p:nvPr>
        </p:nvSpPr>
        <p:spPr>
          <a:xfrm>
            <a:off x="8229600" y="3478406"/>
            <a:ext cx="3657600" cy="2374900"/>
          </a:xfrm>
          <a:solidFill>
            <a:schemeClr val="bg1">
              <a:lumMod val="75000"/>
            </a:schemeClr>
          </a:solidFill>
        </p:spPr>
        <p:txBody>
          <a:bodyPr bIns="9144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8229599" y="5929057"/>
            <a:ext cx="3657601" cy="48551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Cont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ltGray"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5501227" cy="2995435"/>
          </a:xfrm>
        </p:spPr>
        <p:txBody>
          <a:bodyPr wrap="square" tIns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Shout out some text from the body,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96383" y="413756"/>
            <a:ext cx="5490817" cy="975395"/>
          </a:xfrm>
        </p:spPr>
        <p:txBody>
          <a:bodyPr/>
          <a:lstStyle/>
          <a:p>
            <a:pPr lvl="0"/>
            <a:r>
              <a:rPr lang="en-US" dirty="0"/>
              <a:t>TITLE</a:t>
            </a:r>
            <a:endParaRPr lang="en-US" dirty="0"/>
          </a:p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6396383" y="2513202"/>
            <a:ext cx="5490817" cy="975395"/>
          </a:xfrm>
        </p:spPr>
        <p:txBody>
          <a:bodyPr/>
          <a:lstStyle/>
          <a:p>
            <a:pPr lvl="0"/>
            <a:r>
              <a:rPr lang="en-US" dirty="0"/>
              <a:t>TITLE</a:t>
            </a:r>
            <a:endParaRPr lang="en-US" dirty="0"/>
          </a:p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6396383" y="4616334"/>
            <a:ext cx="5490817" cy="975395"/>
          </a:xfrm>
        </p:spPr>
        <p:txBody>
          <a:bodyPr/>
          <a:lstStyle/>
          <a:p>
            <a:pPr lvl="0"/>
            <a:r>
              <a:rPr lang="en-US" dirty="0"/>
              <a:t>TITLE</a:t>
            </a:r>
            <a:endParaRPr lang="en-US" dirty="0"/>
          </a:p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396383" y="316065"/>
            <a:ext cx="549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396383" y="2410652"/>
            <a:ext cx="549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396383" y="4513784"/>
            <a:ext cx="549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Quote &amp; Pho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3896360"/>
          </a:xfrm>
          <a:solidFill>
            <a:schemeClr val="bg1">
              <a:lumMod val="75000"/>
            </a:schemeClr>
          </a:solidFill>
        </p:spPr>
        <p:txBody>
          <a:bodyPr tIns="0" rIns="0" bIns="9144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4799" y="3803023"/>
            <a:ext cx="11590181" cy="2342949"/>
          </a:xfrm>
        </p:spPr>
        <p:txBody>
          <a:bodyPr wrap="square">
            <a:spAutoFit/>
          </a:bodyPr>
          <a:lstStyle>
            <a:lvl1pPr marL="0" indent="0">
              <a:lnSpc>
                <a:spcPct val="125000"/>
              </a:lnSpc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Short title, quote,</a:t>
            </a:r>
            <a:br>
              <a:rPr lang="en-US" dirty="0"/>
            </a:br>
            <a:r>
              <a:rPr lang="en-US" dirty="0"/>
              <a:t>or sentence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6249815"/>
            <a:ext cx="11047896" cy="348557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Attribution or source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0408" y="5020144"/>
            <a:ext cx="12202408" cy="1147282"/>
            <a:chOff x="-10408" y="5115560"/>
            <a:chExt cx="12294704" cy="1147282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-10408" y="5115560"/>
              <a:ext cx="12294704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10408" y="6262842"/>
              <a:ext cx="12294704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CBEB-8597-4EA4-9D29-E1D7025CFAA0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îŝ1íḓe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iṩ1îḓè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80808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60400" y="2516136"/>
            <a:ext cx="10858500" cy="2290186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en-US" altLang="zh-CN" sz="5400" b="1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en-US" altLang="zh-CN" smtClean="0"/>
            </a:lvl2pPr>
            <a:lvl3pPr>
              <a:defRPr lang="en-US" altLang="zh-CN" smtClean="0"/>
            </a:lvl3pPr>
            <a:lvl4pPr>
              <a:defRPr lang="en-US" altLang="zh-CN" smtClean="0"/>
            </a:lvl4pPr>
            <a:lvl5pPr>
              <a:defRPr lang="zh-CN" altLang="en-US"/>
            </a:lvl5pPr>
          </a:lstStyle>
          <a:p>
            <a:pPr marL="228600" lvl="0" indent="-228600" defTabSz="914400">
              <a:spcBef>
                <a:spcPct val="0"/>
              </a:spcBef>
            </a:pPr>
            <a:r>
              <a:rPr lang="en-US" altLang="zh-CN" dirty="0"/>
              <a:t>Click to edit Master text styles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/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4CC43B-9EB6-4465-8B1A-3F7180DAD0DF}" type="datetime1">
              <a:rPr lang="zh-CN" altLang="en-US" smtClean="0"/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sp>
          <p:nvSpPr>
            <p:cNvPr id="8" name="íṡliḑé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išḻïḓê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80808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4068" y="3276600"/>
            <a:ext cx="5731164" cy="951057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lang="zh-CN" altLang="en-US" sz="4000">
                <a:solidFill>
                  <a:srgbClr val="FFFFFF"/>
                </a:solidFill>
              </a:defRPr>
            </a:lvl1pPr>
          </a:lstStyle>
          <a:p>
            <a:pPr lvl="0" defTabSz="91440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24068" y="4227656"/>
            <a:ext cx="5731164" cy="915844"/>
          </a:xfrm>
        </p:spPr>
        <p:txBody>
          <a:bodyPr/>
          <a:lstStyle>
            <a:lvl1pPr marL="0" indent="0" algn="ctr">
              <a:buNone/>
              <a:defRPr lang="en-US" altLang="zh-CN"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F10D-3A58-4285-A9DB-D9098A7BEDD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1"/>
            <a:ext cx="12192000" cy="1018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0878" y="220324"/>
            <a:ext cx="11586322" cy="600934"/>
          </a:xfrm>
        </p:spPr>
        <p:txBody>
          <a:bodyPr wrap="square" tIns="0" rIns="0" bIns="0">
            <a:norm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&amp;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6096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0878" y="397384"/>
            <a:ext cx="5496322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37" hasCustomPrompt="1"/>
          </p:nvPr>
        </p:nvSpPr>
        <p:spPr>
          <a:xfrm>
            <a:off x="0" y="1610090"/>
            <a:ext cx="6096000" cy="4579715"/>
          </a:xfrm>
        </p:spPr>
        <p:txBody>
          <a:bodyPr wrap="square" lIns="280800" rIns="280800" anchor="t" anchorCtr="0">
            <a:sp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#1</a:t>
            </a:r>
            <a:endParaRPr lang="en-US" dirty="0"/>
          </a:p>
          <a:p>
            <a:pPr lvl="0"/>
            <a:r>
              <a:rPr lang="en-US" dirty="0"/>
              <a:t>Item #2</a:t>
            </a:r>
            <a:endParaRPr lang="en-US" dirty="0"/>
          </a:p>
          <a:p>
            <a:pPr lvl="0"/>
            <a:r>
              <a:rPr lang="en-US" dirty="0"/>
              <a:t>Item #3</a:t>
            </a:r>
            <a:endParaRPr lang="en-US" dirty="0"/>
          </a:p>
          <a:p>
            <a:pPr lvl="0"/>
            <a:r>
              <a:rPr lang="en-US" dirty="0"/>
              <a:t>Item #4</a:t>
            </a:r>
            <a:endParaRPr lang="en-US" dirty="0"/>
          </a:p>
          <a:p>
            <a:pPr lvl="0"/>
            <a:r>
              <a:rPr lang="en-US" dirty="0"/>
              <a:t>Item #5</a:t>
            </a:r>
            <a:endParaRPr lang="en-US" dirty="0"/>
          </a:p>
          <a:p>
            <a:pPr lvl="0"/>
            <a:r>
              <a:rPr lang="en-US" dirty="0"/>
              <a:t>Item #6</a:t>
            </a:r>
            <a:endParaRPr lang="en-US" dirty="0"/>
          </a:p>
          <a:p>
            <a:pPr lvl="0"/>
            <a:r>
              <a:rPr lang="en-US" dirty="0"/>
              <a:t>Item #7</a:t>
            </a:r>
            <a:endParaRPr lang="en-US" dirty="0"/>
          </a:p>
          <a:p>
            <a:pPr lvl="0"/>
            <a:r>
              <a:rPr lang="en-US" dirty="0"/>
              <a:t>Item #8</a:t>
            </a:r>
            <a:endParaRPr lang="en-US" dirty="0"/>
          </a:p>
          <a:p>
            <a:pPr lvl="0"/>
            <a:r>
              <a:rPr lang="en-US" dirty="0"/>
              <a:t>Item #9</a:t>
            </a:r>
            <a:endParaRPr lang="en-US" dirty="0"/>
          </a:p>
          <a:p>
            <a:pPr lvl="0"/>
            <a:r>
              <a:rPr lang="en-US" dirty="0"/>
              <a:t>Item #10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8" hasCustomPrompt="1"/>
          </p:nvPr>
        </p:nvSpPr>
        <p:spPr>
          <a:xfrm>
            <a:off x="6096000" y="37"/>
            <a:ext cx="6096000" cy="6857963"/>
          </a:xfrm>
          <a:solidFill>
            <a:schemeClr val="bg1">
              <a:lumMod val="75000"/>
            </a:schemeClr>
          </a:solidFill>
        </p:spPr>
        <p:txBody>
          <a:bodyPr tIns="0" rIns="0" bIns="9144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photo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12192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0878" y="397384"/>
            <a:ext cx="11586322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12192000" cy="1295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98806" y="397384"/>
            <a:ext cx="11588394" cy="600934"/>
          </a:xfrm>
        </p:spPr>
        <p:txBody>
          <a:bodyPr wrap="square" tIns="0" rIns="0" bIns="0">
            <a:sp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38"/>
          </p:nvPr>
        </p:nvSpPr>
        <p:spPr>
          <a:xfrm>
            <a:off x="307974" y="1604963"/>
            <a:ext cx="7616825" cy="340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n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ltGray">
          <a:xfrm>
            <a:off x="0" y="0"/>
            <a:ext cx="12192000" cy="1018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00878" y="274389"/>
            <a:ext cx="11586818" cy="491673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ltGray">
          <a:xfrm>
            <a:off x="0" y="1018801"/>
            <a:ext cx="12192000" cy="446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067986"/>
            <a:ext cx="11582400" cy="348557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/>
              <a:t>Secondary level text goes here.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/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AC152-C384-4126-A41C-02F34DED3069}" type="datetime1">
              <a:rPr lang="zh-CN" altLang="en-US" smtClean="0"/>
            </a:fld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hemeOverride" Target="../theme/themeOverride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1íḋ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ṡḻíde"/>
          <p:cNvSpPr>
            <a:spLocks noGrp="1"/>
          </p:cNvSpPr>
          <p:nvPr>
            <p:ph type="ctrTitle"/>
          </p:nvPr>
        </p:nvSpPr>
        <p:spPr>
          <a:xfrm>
            <a:off x="3238500" y="2801790"/>
            <a:ext cx="8610366" cy="1747886"/>
          </a:xfrm>
        </p:spPr>
        <p:txBody>
          <a:bodyPr anchor="t" anchorCtr="0"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en-US" altLang="zh-CN" i="0" dirty="0"/>
              <a:t>Green Preparation of Silver nanoparticles and Its Impacts on Suzhou </a:t>
            </a:r>
            <a:r>
              <a:rPr lang="en-US" altLang="zh-CN" dirty="0"/>
              <a:t>lotic</a:t>
            </a:r>
            <a:r>
              <a:rPr lang="en-US" altLang="zh-CN" i="0" dirty="0"/>
              <a:t> Ecosystem</a:t>
            </a:r>
            <a:endParaRPr lang="en-US" altLang="zh-CN" i="0" dirty="0"/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39" y="5241418"/>
            <a:ext cx="5661427" cy="12906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549676"/>
            <a:ext cx="54660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论文题目</a:t>
            </a:r>
            <a:r>
              <a:rPr lang="en-US" altLang="zh-CN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纳米银的生物法制备及其对苏州河道生态系统的影响</a:t>
            </a:r>
            <a:endParaRPr lang="en-US" altLang="zh-CN" sz="1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汇报人</a:t>
            </a:r>
            <a:r>
              <a:rPr lang="en-US" altLang="zh-CN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王晟尧 钱昱融 李哲豪</a:t>
            </a:r>
            <a:endParaRPr lang="en-US" altLang="zh-CN" sz="1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省份</a:t>
            </a:r>
            <a:r>
              <a:rPr lang="en-US" altLang="zh-CN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江苏省 </a:t>
            </a:r>
            <a:endParaRPr lang="zh-CN" altLang="en-US" sz="1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国家</a:t>
            </a:r>
            <a:r>
              <a:rPr lang="en-US" altLang="zh-CN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地区</a:t>
            </a:r>
            <a:r>
              <a:rPr lang="en-US" altLang="zh-CN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 </a:t>
            </a:r>
            <a:endParaRPr lang="zh-CN" altLang="en-US" sz="1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指导教师姓名</a:t>
            </a:r>
            <a:r>
              <a:rPr lang="en-US" altLang="zh-CN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刘尧尧 </a:t>
            </a:r>
            <a:endParaRPr lang="zh-CN" altLang="en-US" sz="1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指导教师单位</a:t>
            </a:r>
            <a:r>
              <a:rPr lang="en-US" altLang="zh-CN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苏州北美国际高级中学 </a:t>
            </a:r>
            <a:endParaRPr lang="zh-CN" altLang="en-US" sz="1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中学</a:t>
            </a:r>
            <a:r>
              <a:rPr lang="en-US" altLang="zh-CN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苏州北美国际高级中学</a:t>
            </a:r>
            <a:endParaRPr lang="en-US" altLang="zh-CN" sz="1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Effects of silver nanoparticles on Bacteria in River Channels</a:t>
            </a:r>
            <a:endParaRPr lang="en-US" altLang="zh-CN" sz="1800" dirty="0">
              <a:solidFill>
                <a:sysClr val="windowText" lastClr="0000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 txBox="1"/>
          <p:nvPr/>
        </p:nvSpPr>
        <p:spPr>
          <a:xfrm>
            <a:off x="304800" y="4831440"/>
            <a:ext cx="5638800" cy="17114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(Body)"/>
              </a:rPr>
              <a:t>Apply one drop of dilute sample of river water onto the plate.</a:t>
            </a:r>
            <a:endParaRPr lang="en-US" dirty="0">
              <a:latin typeface="Arial (Body)"/>
            </a:endParaRPr>
          </a:p>
          <a:p>
            <a:r>
              <a:rPr lang="en-US" dirty="0">
                <a:latin typeface="Arial (Body)"/>
              </a:rPr>
              <a:t>Then add agar at 50 ℃.</a:t>
            </a:r>
            <a:endParaRPr lang="en-US" dirty="0">
              <a:latin typeface="Arial (Body)"/>
            </a:endParaRPr>
          </a:p>
          <a:p>
            <a:r>
              <a:rPr lang="en-US" dirty="0">
                <a:latin typeface="Arial (Body)"/>
              </a:rPr>
              <a:t>Observe the population of bacteria after 48h.</a:t>
            </a:r>
            <a:endParaRPr lang="en-US" dirty="0">
              <a:latin typeface="Arial (Body)"/>
            </a:endParaRPr>
          </a:p>
        </p:txBody>
      </p:sp>
      <p:sp>
        <p:nvSpPr>
          <p:cNvPr id="5" name="Text Placeholder 5"/>
          <p:cNvSpPr txBox="1"/>
          <p:nvPr/>
        </p:nvSpPr>
        <p:spPr>
          <a:xfrm>
            <a:off x="6248401" y="4831440"/>
            <a:ext cx="5638799" cy="17114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the software to automatically count for the amount of bacteria in order to increase the efficiency and accuracy.</a:t>
            </a:r>
            <a:endParaRPr lang="en-US" dirty="0"/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1" y="1657238"/>
            <a:ext cx="3471296" cy="2994324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653423"/>
            <a:ext cx="3219690" cy="3119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Effects of silver nanoparticles on Bacteria in River Channels</a:t>
            </a:r>
            <a:endParaRPr lang="en-US" altLang="zh-CN" sz="1800" dirty="0">
              <a:solidFill>
                <a:sysClr val="windowText" lastClr="0000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 txBox="1"/>
          <p:nvPr/>
        </p:nvSpPr>
        <p:spPr>
          <a:xfrm>
            <a:off x="307974" y="1593229"/>
            <a:ext cx="6386739" cy="25968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1 ppm silver nanoparticles begin to have a bactericidal effect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10 ppm silver nanoparticles have a more significant effect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20 ppm silver nanoparticles shows almost no bacterial colonies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" y="3254196"/>
            <a:ext cx="5538797" cy="3329415"/>
          </a:xfrm>
          <a:prstGeom prst="rect">
            <a:avLst/>
          </a:prstGeom>
        </p:spPr>
      </p:pic>
      <p:sp>
        <p:nvSpPr>
          <p:cNvPr id="6" name="文本框 7"/>
          <p:cNvSpPr txBox="1"/>
          <p:nvPr/>
        </p:nvSpPr>
        <p:spPr>
          <a:xfrm>
            <a:off x="7642135" y="6176523"/>
            <a:ext cx="4475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Fig.10 The concentrations of </a:t>
            </a:r>
            <a:r>
              <a:rPr lang="en-US" altLang="zh-CN" sz="1400" dirty="0" err="1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AgNPs</a:t>
            </a:r>
            <a:r>
              <a:rPr lang="en-US" altLang="zh-CN" sz="1400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are 1ppm, 5ppm, 10ppm, and 20ppm, respectively.</a:t>
            </a:r>
            <a:endParaRPr lang="zh-CN" altLang="en-US" sz="1400" dirty="0">
              <a:solidFill>
                <a:srgbClr val="2A3D52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182" y="1718467"/>
            <a:ext cx="4302843" cy="4458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Effects of silver nanoparticles on Plankton in River Channels</a:t>
            </a:r>
            <a:endParaRPr lang="en-US" altLang="zh-CN" sz="1800" dirty="0">
              <a:solidFill>
                <a:sysClr val="windowText" lastClr="0000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 txBox="1"/>
          <p:nvPr/>
        </p:nvSpPr>
        <p:spPr>
          <a:xfrm>
            <a:off x="307975" y="1593229"/>
            <a:ext cx="4358006" cy="3403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After 2 hours, except for the 1 ppm concentration, no active plankton can be observed.</a:t>
            </a:r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So impact on planktons is determined by the concentration of silver nanoparticles.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文本框 7"/>
          <p:cNvSpPr txBox="1"/>
          <p:nvPr/>
        </p:nvSpPr>
        <p:spPr>
          <a:xfrm>
            <a:off x="5691695" y="5484909"/>
            <a:ext cx="62222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Fig.11 Changes in microplankton after the addition of nano silver</a:t>
            </a:r>
            <a:endParaRPr lang="en-US" altLang="zh-CN" sz="1400" dirty="0">
              <a:solidFill>
                <a:srgbClr val="2A3D52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08" y="1718467"/>
            <a:ext cx="6162418" cy="3702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Effects of silver nanoparticles on River Shrimp</a:t>
            </a:r>
            <a:endParaRPr lang="en-US" altLang="zh-CN" sz="1800" dirty="0">
              <a:solidFill>
                <a:sysClr val="windowText" lastClr="0000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 txBox="1"/>
          <p:nvPr/>
        </p:nvSpPr>
        <p:spPr>
          <a:xfrm>
            <a:off x="307975" y="1593229"/>
            <a:ext cx="4358006" cy="3403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Figure a shows that 10% of the shrimp died, while Figure 8b shows that 90%. </a:t>
            </a:r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So, 10 ppm of silver nanoparticles have a significant impact on the shrimp.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53" y="1721361"/>
            <a:ext cx="6591472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2"/>
          <p:cNvSpPr txBox="1"/>
          <p:nvPr/>
        </p:nvSpPr>
        <p:spPr>
          <a:xfrm>
            <a:off x="5292553" y="5266794"/>
            <a:ext cx="3261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Fig.12 shows shrimp in river with no silver nanoparticles</a:t>
            </a:r>
            <a:endParaRPr lang="zh-CN" altLang="en-US" sz="1400" dirty="0">
              <a:solidFill>
                <a:srgbClr val="2A3D52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8553691" y="5278417"/>
            <a:ext cx="3261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Fig.13 shows shrimp in river with 10 ppm of silver nanoparticles</a:t>
            </a:r>
            <a:endParaRPr lang="zh-CN" altLang="en-US" sz="1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Effects of silver nanoparticles on River Shrimp</a:t>
            </a:r>
            <a:endParaRPr lang="en-US" altLang="zh-CN" sz="1800" dirty="0">
              <a:solidFill>
                <a:sysClr val="windowText" lastClr="0000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 txBox="1"/>
          <p:nvPr/>
        </p:nvSpPr>
        <p:spPr>
          <a:xfrm>
            <a:off x="307975" y="1593229"/>
            <a:ext cx="4358006" cy="3403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successful hatching and growth of shrimp eggs indicate that </a:t>
            </a:r>
            <a:r>
              <a:rPr lang="en-US" dirty="0">
                <a:solidFill>
                  <a:srgbClr val="00B0F0"/>
                </a:solidFill>
              </a:rPr>
              <a:t>1 ppm nanometers do not affect the hatching of shrimp eggs and the growth of young shrimp.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5783062" y="6060390"/>
            <a:ext cx="2979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Fig.14 shows the hatching of the shrimp for one week</a:t>
            </a:r>
            <a:endParaRPr lang="zh-CN" altLang="en-US" sz="1400" dirty="0">
              <a:solidFill>
                <a:srgbClr val="2A3D52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8833544" y="6061182"/>
            <a:ext cx="3358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Fig.15 shows the hatching of the shrimp under a microscope for one week</a:t>
            </a:r>
            <a:endParaRPr lang="zh-CN" altLang="en-US" sz="1400" dirty="0">
              <a:latin typeface="+mj-lt"/>
            </a:endParaRP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62" y="1651165"/>
            <a:ext cx="6100964" cy="4301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US" dirty="0"/>
          </a:p>
        </p:txBody>
      </p:sp>
      <p:sp>
        <p:nvSpPr>
          <p:cNvPr id="4" name="Content Placeholder 3"/>
          <p:cNvSpPr txBox="1"/>
          <p:nvPr/>
        </p:nvSpPr>
        <p:spPr>
          <a:xfrm>
            <a:off x="307975" y="1176539"/>
            <a:ext cx="11775168" cy="52705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en-US" dirty="0"/>
              <a:t>High quality silver nanoparticles can be prepared without PVP.</a:t>
            </a:r>
            <a:endParaRPr lang="en-US" dirty="0"/>
          </a:p>
          <a:p>
            <a:pPr>
              <a:lnSpc>
                <a:spcPct val="250000"/>
              </a:lnSpc>
            </a:pPr>
            <a:r>
              <a:rPr lang="en-US" altLang="zh-CN" dirty="0"/>
              <a:t>Silver nanoparticles</a:t>
            </a:r>
            <a:r>
              <a:rPr lang="en-US" dirty="0"/>
              <a:t> are unstable in river channels </a:t>
            </a:r>
            <a:endParaRPr lang="en-US" dirty="0"/>
          </a:p>
          <a:p>
            <a:pPr>
              <a:lnSpc>
                <a:spcPct val="250000"/>
              </a:lnSpc>
            </a:pPr>
            <a:r>
              <a:rPr lang="en-US" altLang="zh-CN" dirty="0"/>
              <a:t>The impacts on lotic ecosystem is determined by the concentration</a:t>
            </a:r>
            <a:r>
              <a:rPr lang="en-US" dirty="0"/>
              <a:t> of silver nanoparticles.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/>
              <a:t>Experimental Materials</a:t>
            </a:r>
            <a:endParaRPr lang="en-US" sz="1800" dirty="0"/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718467"/>
            <a:ext cx="7810500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/>
              <a:t>Experimental Apparatus</a:t>
            </a:r>
            <a:endParaRPr lang="en-US" sz="1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8467"/>
            <a:ext cx="7364708" cy="3492185"/>
          </a:xfrm>
          <a:prstGeom prst="rect">
            <a:avLst/>
          </a:prstGeom>
          <a:solidFill>
            <a:srgbClr val="4D4D4D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32" y="1570566"/>
            <a:ext cx="5630594" cy="5013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66" y="1659416"/>
            <a:ext cx="6921824" cy="4924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878" y="388920"/>
            <a:ext cx="5496322" cy="6093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" name="Picture Placeholder 39" descr="Close-up of water splashing on rocks&#10;&#10;Description automatically generated"/>
          <p:cNvPicPr>
            <a:picLocks noGrp="1" noChangeAspect="1"/>
          </p:cNvPicPr>
          <p:nvPr>
            <p:ph type="pic" sz="quarter" idx="3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grpSp>
        <p:nvGrpSpPr>
          <p:cNvPr id="38" name="Group 37"/>
          <p:cNvGrpSpPr/>
          <p:nvPr/>
        </p:nvGrpSpPr>
        <p:grpSpPr>
          <a:xfrm>
            <a:off x="300878" y="1384549"/>
            <a:ext cx="4632273" cy="4429754"/>
            <a:chOff x="147891" y="1384549"/>
            <a:chExt cx="4632273" cy="4429754"/>
          </a:xfrm>
        </p:grpSpPr>
        <p:sp>
          <p:nvSpPr>
            <p:cNvPr id="14" name="îṧ1îḑè"/>
            <p:cNvSpPr txBox="1"/>
            <p:nvPr/>
          </p:nvSpPr>
          <p:spPr>
            <a:xfrm>
              <a:off x="152399" y="1384549"/>
              <a:ext cx="870751" cy="83099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 anchorCtr="0">
              <a:spAutoFit/>
            </a:bodyPr>
            <a:lstStyle/>
            <a:p>
              <a:pPr algn="ctr"/>
              <a:r>
                <a:rPr kumimoji="1" lang="en-US" altLang="zh-CN" sz="4800" b="1" dirty="0"/>
                <a:t>01</a:t>
              </a:r>
              <a:endParaRPr kumimoji="1" lang="zh-CN" altLang="en-US" sz="4800" b="1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47891" y="1544420"/>
              <a:ext cx="4632273" cy="4269883"/>
              <a:chOff x="147891" y="1544420"/>
              <a:chExt cx="4632273" cy="4269883"/>
            </a:xfrm>
          </p:grpSpPr>
          <p:sp>
            <p:nvSpPr>
              <p:cNvPr id="13" name="îṡlïḑè"/>
              <p:cNvSpPr/>
              <p:nvPr/>
            </p:nvSpPr>
            <p:spPr>
              <a:xfrm>
                <a:off x="271116" y="2027059"/>
                <a:ext cx="2286000" cy="96066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iṧľíḓê"/>
              <p:cNvSpPr/>
              <p:nvPr/>
            </p:nvSpPr>
            <p:spPr>
              <a:xfrm>
                <a:off x="1065089" y="1544420"/>
                <a:ext cx="3710111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2200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Background</a:t>
                </a:r>
                <a:endParaRPr lang="zh-CN" altLang="zh-CN" sz="2200" kern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ïş1íḋe"/>
              <p:cNvSpPr/>
              <p:nvPr/>
            </p:nvSpPr>
            <p:spPr>
              <a:xfrm>
                <a:off x="276081" y="2913364"/>
                <a:ext cx="2286000" cy="9606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ï$ľïḍê"/>
              <p:cNvSpPr txBox="1"/>
              <p:nvPr/>
            </p:nvSpPr>
            <p:spPr>
              <a:xfrm>
                <a:off x="157364" y="2270854"/>
                <a:ext cx="870752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4800" b="1" dirty="0"/>
                  <a:t>02</a:t>
                </a:r>
                <a:endParaRPr kumimoji="1" lang="zh-CN" altLang="en-US" sz="4800" b="1" dirty="0"/>
              </a:p>
            </p:txBody>
          </p:sp>
          <p:sp>
            <p:nvSpPr>
              <p:cNvPr id="19" name="íṣḻîḓe"/>
              <p:cNvSpPr/>
              <p:nvPr/>
            </p:nvSpPr>
            <p:spPr>
              <a:xfrm>
                <a:off x="1070053" y="2471372"/>
                <a:ext cx="3710111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2200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Experiment</a:t>
                </a:r>
                <a:endParaRPr lang="zh-CN" altLang="zh-CN" sz="2200" kern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ï$ḻîḓé"/>
              <p:cNvSpPr/>
              <p:nvPr/>
            </p:nvSpPr>
            <p:spPr>
              <a:xfrm>
                <a:off x="276081" y="3848542"/>
                <a:ext cx="2286000" cy="9606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íŝļiḍé"/>
              <p:cNvSpPr txBox="1"/>
              <p:nvPr/>
            </p:nvSpPr>
            <p:spPr>
              <a:xfrm>
                <a:off x="157364" y="3206032"/>
                <a:ext cx="870752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4800" b="1" dirty="0"/>
                  <a:t>03</a:t>
                </a:r>
                <a:endParaRPr kumimoji="1" lang="zh-CN" altLang="en-US" sz="4800" b="1" dirty="0"/>
              </a:p>
            </p:txBody>
          </p:sp>
          <p:sp>
            <p:nvSpPr>
              <p:cNvPr id="23" name="íṣḷîḋe"/>
              <p:cNvSpPr/>
              <p:nvPr/>
            </p:nvSpPr>
            <p:spPr>
              <a:xfrm>
                <a:off x="1028114" y="3406550"/>
                <a:ext cx="3710111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2200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Results and Discussion</a:t>
                </a:r>
                <a:endParaRPr lang="zh-CN" altLang="zh-CN" sz="2200" kern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îş1îḋe"/>
              <p:cNvSpPr/>
              <p:nvPr/>
            </p:nvSpPr>
            <p:spPr>
              <a:xfrm>
                <a:off x="269741" y="4768204"/>
                <a:ext cx="2286000" cy="96066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ïšḷíde"/>
              <p:cNvSpPr txBox="1"/>
              <p:nvPr/>
            </p:nvSpPr>
            <p:spPr>
              <a:xfrm>
                <a:off x="151024" y="4125694"/>
                <a:ext cx="870752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4800" b="1" dirty="0"/>
                  <a:t>04</a:t>
                </a:r>
                <a:endParaRPr kumimoji="1" lang="zh-CN" altLang="en-US" sz="4800" b="1" dirty="0"/>
              </a:p>
            </p:txBody>
          </p:sp>
          <p:sp>
            <p:nvSpPr>
              <p:cNvPr id="27" name="îslîďé"/>
              <p:cNvSpPr/>
              <p:nvPr/>
            </p:nvSpPr>
            <p:spPr>
              <a:xfrm>
                <a:off x="1065089" y="4322564"/>
                <a:ext cx="3710111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2200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Conclusion</a:t>
                </a:r>
                <a:endParaRPr lang="zh-CN" altLang="zh-CN" sz="2200" kern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ïSľiďê"/>
              <p:cNvSpPr/>
              <p:nvPr/>
            </p:nvSpPr>
            <p:spPr>
              <a:xfrm>
                <a:off x="266608" y="5625816"/>
                <a:ext cx="2286000" cy="96066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iṧḷîḋe"/>
              <p:cNvSpPr txBox="1"/>
              <p:nvPr/>
            </p:nvSpPr>
            <p:spPr>
              <a:xfrm>
                <a:off x="147891" y="4983306"/>
                <a:ext cx="870752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4800" b="1" dirty="0"/>
                  <a:t>05</a:t>
                </a:r>
                <a:endParaRPr kumimoji="1" lang="zh-CN" altLang="en-US" sz="4800" b="1" dirty="0"/>
              </a:p>
            </p:txBody>
          </p:sp>
          <p:sp>
            <p:nvSpPr>
              <p:cNvPr id="32" name="îśļïde"/>
              <p:cNvSpPr/>
              <p:nvPr/>
            </p:nvSpPr>
            <p:spPr>
              <a:xfrm>
                <a:off x="1050162" y="5180517"/>
                <a:ext cx="3710111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2200" kern="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Appendix</a:t>
                </a:r>
                <a:endParaRPr lang="zh-CN" altLang="zh-CN" sz="2200" kern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6177" y="2402958"/>
            <a:ext cx="7145931" cy="2890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world's top ten chemists from 1999 to 2009 by Times Higher </a:t>
            </a:r>
            <a:endParaRPr lang="en-US" altLang="zh-CN" i="1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Education, a world ranking organization, ranking fifth.</a:t>
            </a:r>
            <a:endParaRPr lang="en-US" altLang="zh-CN" i="1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en-US" altLang="zh-CN" i="1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first Chinese chemist to win the Baekeland Prize in more than 60 years</a:t>
            </a:r>
            <a:endParaRPr lang="en-US" altLang="zh-CN" i="1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en-US" altLang="zh-CN" i="1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first Chinese winner of the American Chemical Society Materials </a:t>
            </a:r>
            <a:endParaRPr lang="en-US" altLang="zh-CN" i="1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Chemistry Award</a:t>
            </a:r>
            <a:endParaRPr lang="en-US" altLang="zh-CN" i="1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2" descr="Younan Xia - Wikipedi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49" y="2279660"/>
            <a:ext cx="2573014" cy="331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ṡ1iḋ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sļïḑé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zh-CN" dirty="0"/>
              <a:t>Thank you for </a:t>
            </a:r>
            <a:endParaRPr lang="en-GB" altLang="zh-CN" dirty="0"/>
          </a:p>
          <a:p>
            <a:r>
              <a:rPr lang="en-GB" altLang="zh-CN" dirty="0"/>
              <a:t>listening.</a:t>
            </a:r>
            <a:endParaRPr lang="en-GB" altLang="zh-CN" dirty="0"/>
          </a:p>
        </p:txBody>
      </p:sp>
      <p:sp>
        <p:nvSpPr>
          <p:cNvPr id="5" name="îṧľiḋè"/>
          <p:cNvSpPr>
            <a:spLocks noGrp="1"/>
          </p:cNvSpPr>
          <p:nvPr>
            <p:ph type="body" sz="quarter" idx="4294967295"/>
          </p:nvPr>
        </p:nvSpPr>
        <p:spPr>
          <a:xfrm>
            <a:off x="660400" y="5837829"/>
            <a:ext cx="5175248" cy="296271"/>
          </a:xfrm>
        </p:spPr>
        <p:txBody>
          <a:bodyPr>
            <a:normAutofit fontScale="92500" lnSpcReduction="20000"/>
          </a:bodyPr>
          <a:lstStyle/>
          <a:p>
            <a:r>
              <a:rPr lang="en-GB" altLang="zh-CN" dirty="0"/>
              <a:t>www.islide.cc</a:t>
            </a:r>
            <a:endParaRPr lang="en-GB" altLang="zh-CN" dirty="0"/>
          </a:p>
        </p:txBody>
      </p:sp>
      <p:sp>
        <p:nvSpPr>
          <p:cNvPr id="6" name="işḻiḑé"/>
          <p:cNvSpPr txBox="1"/>
          <p:nvPr/>
        </p:nvSpPr>
        <p:spPr>
          <a:xfrm>
            <a:off x="660400" y="728663"/>
            <a:ext cx="1116013" cy="2962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sz="1200" dirty="0"/>
              <a:t>LOGO HERE</a:t>
            </a:r>
            <a:endParaRPr lang="en-GB" altLang="zh-CN" sz="1200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 Why silver nanoparticles? Why lotic ecosystems?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9098" y="2009553"/>
            <a:ext cx="107580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80604020202020204" pitchFamily="34" charset="0"/>
              <a:buChar char="•"/>
            </a:pPr>
            <a:r>
              <a:rPr lang="en-US" altLang="zh-CN" dirty="0"/>
              <a:t>During the epidemic, the demand for sanitizer increased a lot, nano silver particles were widely used.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buFont typeface="Arial" panose="02080604020202020204" pitchFamily="34" charset="0"/>
              <a:buChar char="•"/>
            </a:pPr>
            <a:endParaRPr lang="en-US" altLang="zh-CN" dirty="0"/>
          </a:p>
          <a:p>
            <a:pPr marL="285750" indent="-285750">
              <a:lnSpc>
                <a:spcPct val="120000"/>
              </a:lnSpc>
              <a:buFont typeface="Arial" panose="02080604020202020204" pitchFamily="34" charset="0"/>
              <a:buChar char="•"/>
            </a:pPr>
            <a:r>
              <a:rPr lang="en-US" altLang="zh-CN" dirty="0"/>
              <a:t>Silver nanoparticles are widely used in the aquaculture industry, especially in the shrimp farming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buFont typeface="Arial" panose="02080604020202020204" pitchFamily="34" charset="0"/>
              <a:buChar char="•"/>
            </a:pPr>
            <a:endParaRPr lang="en-US" altLang="zh-CN" dirty="0"/>
          </a:p>
          <a:p>
            <a:pPr marL="285750" indent="-285750">
              <a:lnSpc>
                <a:spcPct val="120000"/>
              </a:lnSpc>
              <a:buFont typeface="Arial" panose="02080604020202020204" pitchFamily="34" charset="0"/>
              <a:buChar char="•"/>
            </a:pPr>
            <a:r>
              <a:rPr lang="en-US" altLang="zh-CN" dirty="0"/>
              <a:t>There are few relevant studies, and the conclusions of existing studies are often conflicting</a:t>
            </a:r>
            <a:endParaRPr lang="en-US" altLang="zh-CN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Preparation Methods of Silver Nanoparticles</a:t>
            </a:r>
            <a:endParaRPr lang="en-US" dirty="0"/>
          </a:p>
        </p:txBody>
      </p:sp>
      <p:sp>
        <p:nvSpPr>
          <p:cNvPr id="4" name="Content Placeholder 3"/>
          <p:cNvSpPr txBox="1"/>
          <p:nvPr/>
        </p:nvSpPr>
        <p:spPr>
          <a:xfrm>
            <a:off x="307974" y="1639528"/>
            <a:ext cx="11463479" cy="3403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Chemical reduction method: </a:t>
            </a:r>
            <a:endParaRPr lang="en-US" b="1" dirty="0"/>
          </a:p>
          <a:p>
            <a:pPr lvl="1"/>
            <a:r>
              <a:rPr lang="en-US" sz="1800" dirty="0"/>
              <a:t>Harmful capping agent PVP cannot be removed</a:t>
            </a:r>
            <a:endParaRPr lang="en-US" sz="1800" dirty="0"/>
          </a:p>
          <a:p>
            <a:r>
              <a:rPr lang="en-US" b="1" dirty="0"/>
              <a:t>Green preparation method: </a:t>
            </a:r>
            <a:endParaRPr lang="en-US" b="1" dirty="0"/>
          </a:p>
          <a:p>
            <a:pPr lvl="1"/>
            <a:r>
              <a:rPr lang="en-US" sz="1800" dirty="0"/>
              <a:t>Using tea and </a:t>
            </a:r>
            <a:r>
              <a:rPr lang="en-US" altLang="zh-CN" sz="1800" dirty="0"/>
              <a:t>apple juice</a:t>
            </a:r>
            <a:r>
              <a:rPr lang="en-US" sz="1800" dirty="0"/>
              <a:t> as reducing and capping agents</a:t>
            </a:r>
            <a:endParaRPr lang="en-US" sz="1800" dirty="0"/>
          </a:p>
          <a:p>
            <a:r>
              <a:rPr lang="en-US" dirty="0">
                <a:solidFill>
                  <a:srgbClr val="00B0F0"/>
                </a:solidFill>
              </a:rPr>
              <a:t>Therefore, we need to develop a new method to prepare silver nanoparticles without PVP, and this project includes: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    	1. Silver nanoparticle preparation 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	2.Its effects on Suzhou lotic ecosystem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   which is an interdisciplinary study.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-677"/>
            <a:ext cx="12192000" cy="703975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>
            <a:fillRect/>
          </a:stretch>
        </p:blipFill>
        <p:spPr>
          <a:xfrm>
            <a:off x="9341559" y="3870772"/>
            <a:ext cx="2411278" cy="2885237"/>
          </a:xfrm>
          <a:prstGeom prst="rect">
            <a:avLst/>
          </a:prstGeom>
        </p:spPr>
      </p:pic>
      <p:pic>
        <p:nvPicPr>
          <p:cNvPr id="39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53" y="3812169"/>
            <a:ext cx="2224272" cy="2966859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41" y="3767663"/>
            <a:ext cx="2282478" cy="3044498"/>
          </a:xfrm>
          <a:prstGeom prst="rect">
            <a:avLst/>
          </a:prstGeom>
        </p:spPr>
      </p:pic>
      <p:pic>
        <p:nvPicPr>
          <p:cNvPr id="38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15" y="3751398"/>
            <a:ext cx="2229154" cy="2973370"/>
          </a:xfrm>
          <a:prstGeom prst="rect">
            <a:avLst/>
          </a:prstGeom>
        </p:spPr>
      </p:pic>
      <p:sp>
        <p:nvSpPr>
          <p:cNvPr id="3" name="îšḻíḑê"/>
          <p:cNvSpPr txBox="1"/>
          <p:nvPr/>
        </p:nvSpPr>
        <p:spPr>
          <a:xfrm>
            <a:off x="-2427591" y="51540"/>
            <a:ext cx="758996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algn="ctr">
              <a:buSzPct val="25000"/>
            </a:pPr>
            <a:r>
              <a:rPr lang="en-US" sz="3200" b="1" dirty="0">
                <a:solidFill>
                  <a:schemeClr val="bg1"/>
                </a:solidFill>
              </a:rPr>
              <a:t>Experiment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îś1íde"/>
          <p:cNvSpPr/>
          <p:nvPr/>
        </p:nvSpPr>
        <p:spPr bwMode="auto">
          <a:xfrm>
            <a:off x="576003" y="1215613"/>
            <a:ext cx="9948677" cy="2535785"/>
          </a:xfrm>
          <a:custGeom>
            <a:avLst/>
            <a:gdLst>
              <a:gd name="T0" fmla="*/ 3720 w 3720"/>
              <a:gd name="T1" fmla="*/ 265 h 945"/>
              <a:gd name="T2" fmla="*/ 3624 w 3720"/>
              <a:gd name="T3" fmla="*/ 442 h 945"/>
              <a:gd name="T4" fmla="*/ 3126 w 3720"/>
              <a:gd name="T5" fmla="*/ 486 h 945"/>
              <a:gd name="T6" fmla="*/ 2926 w 3720"/>
              <a:gd name="T7" fmla="*/ 234 h 945"/>
              <a:gd name="T8" fmla="*/ 2241 w 3720"/>
              <a:gd name="T9" fmla="*/ 329 h 945"/>
              <a:gd name="T10" fmla="*/ 2241 w 3720"/>
              <a:gd name="T11" fmla="*/ 329 h 945"/>
              <a:gd name="T12" fmla="*/ 1332 w 3720"/>
              <a:gd name="T13" fmla="*/ 762 h 945"/>
              <a:gd name="T14" fmla="*/ 1006 w 3720"/>
              <a:gd name="T15" fmla="*/ 612 h 945"/>
              <a:gd name="T16" fmla="*/ 304 w 3720"/>
              <a:gd name="T17" fmla="*/ 699 h 945"/>
              <a:gd name="T18" fmla="*/ 0 w 3720"/>
              <a:gd name="T19" fmla="*/ 945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20" h="945">
                <a:moveTo>
                  <a:pt x="3720" y="265"/>
                </a:moveTo>
                <a:cubicBezTo>
                  <a:pt x="3717" y="271"/>
                  <a:pt x="3676" y="347"/>
                  <a:pt x="3624" y="442"/>
                </a:cubicBezTo>
                <a:cubicBezTo>
                  <a:pt x="3522" y="631"/>
                  <a:pt x="3260" y="654"/>
                  <a:pt x="3126" y="486"/>
                </a:cubicBezTo>
                <a:cubicBezTo>
                  <a:pt x="2926" y="234"/>
                  <a:pt x="2926" y="234"/>
                  <a:pt x="2926" y="234"/>
                </a:cubicBezTo>
                <a:cubicBezTo>
                  <a:pt x="2734" y="0"/>
                  <a:pt x="2362" y="52"/>
                  <a:pt x="2241" y="329"/>
                </a:cubicBezTo>
                <a:cubicBezTo>
                  <a:pt x="2241" y="329"/>
                  <a:pt x="2241" y="329"/>
                  <a:pt x="2241" y="329"/>
                </a:cubicBezTo>
                <a:cubicBezTo>
                  <a:pt x="2088" y="679"/>
                  <a:pt x="1701" y="864"/>
                  <a:pt x="1332" y="762"/>
                </a:cubicBezTo>
                <a:cubicBezTo>
                  <a:pt x="1006" y="612"/>
                  <a:pt x="1006" y="612"/>
                  <a:pt x="1006" y="612"/>
                </a:cubicBezTo>
                <a:cubicBezTo>
                  <a:pt x="775" y="505"/>
                  <a:pt x="502" y="539"/>
                  <a:pt x="304" y="699"/>
                </a:cubicBezTo>
                <a:cubicBezTo>
                  <a:pt x="0" y="945"/>
                  <a:pt x="0" y="945"/>
                  <a:pt x="0" y="945"/>
                </a:cubicBezTo>
              </a:path>
            </a:pathLst>
          </a:custGeom>
          <a:ln w="9525">
            <a:solidFill>
              <a:schemeClr val="tx2"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grpSp>
        <p:nvGrpSpPr>
          <p:cNvPr id="30" name="îṣļiḍè"/>
          <p:cNvGrpSpPr/>
          <p:nvPr/>
        </p:nvGrpSpPr>
        <p:grpSpPr>
          <a:xfrm>
            <a:off x="552671" y="541974"/>
            <a:ext cx="2229299" cy="1818845"/>
            <a:chOff x="660398" y="2045781"/>
            <a:chExt cx="2427125" cy="1980248"/>
          </a:xfrm>
        </p:grpSpPr>
        <p:sp>
          <p:nvSpPr>
            <p:cNvPr id="34" name="îṡļïde"/>
            <p:cNvSpPr/>
            <p:nvPr/>
          </p:nvSpPr>
          <p:spPr>
            <a:xfrm>
              <a:off x="1737125" y="2045781"/>
              <a:ext cx="869149" cy="15696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b" anchorCtr="0">
              <a:spAutoFit/>
            </a:bodyPr>
            <a:lstStyle/>
            <a:p>
              <a:pPr algn="ctr"/>
              <a:r>
                <a:rPr kumimoji="1" lang="en-US" altLang="zh-CN" sz="9600" b="1" dirty="0">
                  <a:gradFill flip="none" rotWithShape="1">
                    <a:gsLst>
                      <a:gs pos="13000">
                        <a:schemeClr val="tx2">
                          <a:alpha val="0"/>
                        </a:schemeClr>
                      </a:gs>
                      <a:gs pos="100000">
                        <a:schemeClr val="tx2">
                          <a:alpha val="40000"/>
                        </a:schemeClr>
                      </a:gs>
                    </a:gsLst>
                    <a:lin ang="16200000" scaled="1"/>
                    <a:tileRect/>
                  </a:gradFill>
                </a:rPr>
                <a:t>1</a:t>
              </a:r>
              <a:endParaRPr kumimoji="1" lang="en-US" altLang="zh-CN" sz="9600" b="1" dirty="0">
                <a:gradFill flip="none" rotWithShape="1">
                  <a:gsLst>
                    <a:gs pos="13000">
                      <a:schemeClr val="tx2">
                        <a:alpha val="0"/>
                      </a:schemeClr>
                    </a:gs>
                    <a:gs pos="100000">
                      <a:schemeClr val="tx2">
                        <a:alpha val="40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35" name="îšḷîdé"/>
            <p:cNvSpPr txBox="1"/>
            <p:nvPr/>
          </p:nvSpPr>
          <p:spPr>
            <a:xfrm>
              <a:off x="660400" y="2934043"/>
              <a:ext cx="1238080" cy="412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en-US" altLang="zh-CN" sz="1600" b="1" dirty="0"/>
                <a:t>Step One</a:t>
              </a:r>
              <a:endParaRPr kumimoji="1" lang="en-US" altLang="zh-CN" b="1" dirty="0"/>
            </a:p>
          </p:txBody>
        </p:sp>
        <p:sp>
          <p:nvSpPr>
            <p:cNvPr id="36" name="íşḷîďè"/>
            <p:cNvSpPr txBox="1"/>
            <p:nvPr/>
          </p:nvSpPr>
          <p:spPr>
            <a:xfrm>
              <a:off x="660398" y="3347405"/>
              <a:ext cx="2427125" cy="678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en-US" altLang="zh-CN" sz="1400" dirty="0"/>
                <a:t>Boil 7.20 grams of green tea with 1.00 kg of water.</a:t>
              </a:r>
              <a:endParaRPr kumimoji="1" lang="en-US" altLang="zh-CN" sz="1400" dirty="0"/>
            </a:p>
          </p:txBody>
        </p:sp>
      </p:grpSp>
      <p:grpSp>
        <p:nvGrpSpPr>
          <p:cNvPr id="31" name="îṡḷíḓé"/>
          <p:cNvGrpSpPr/>
          <p:nvPr/>
        </p:nvGrpSpPr>
        <p:grpSpPr>
          <a:xfrm>
            <a:off x="1627299" y="2511214"/>
            <a:ext cx="650316" cy="756759"/>
            <a:chOff x="1830388" y="4267201"/>
            <a:chExt cx="708025" cy="823913"/>
          </a:xfrm>
        </p:grpSpPr>
        <p:sp>
          <p:nvSpPr>
            <p:cNvPr id="32" name="išļiḍé"/>
            <p:cNvSpPr/>
            <p:nvPr/>
          </p:nvSpPr>
          <p:spPr bwMode="auto">
            <a:xfrm>
              <a:off x="1830388" y="4267201"/>
              <a:ext cx="708025" cy="823913"/>
            </a:xfrm>
            <a:custGeom>
              <a:avLst/>
              <a:gdLst>
                <a:gd name="T0" fmla="*/ 446 w 446"/>
                <a:gd name="T1" fmla="*/ 388 h 519"/>
                <a:gd name="T2" fmla="*/ 446 w 446"/>
                <a:gd name="T3" fmla="*/ 131 h 519"/>
                <a:gd name="T4" fmla="*/ 223 w 446"/>
                <a:gd name="T5" fmla="*/ 0 h 519"/>
                <a:gd name="T6" fmla="*/ 0 w 446"/>
                <a:gd name="T7" fmla="*/ 131 h 519"/>
                <a:gd name="T8" fmla="*/ 0 w 446"/>
                <a:gd name="T9" fmla="*/ 388 h 519"/>
                <a:gd name="T10" fmla="*/ 223 w 446"/>
                <a:gd name="T11" fmla="*/ 519 h 519"/>
                <a:gd name="T12" fmla="*/ 446 w 446"/>
                <a:gd name="T13" fmla="*/ 388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6" h="519">
                  <a:moveTo>
                    <a:pt x="446" y="388"/>
                  </a:moveTo>
                  <a:lnTo>
                    <a:pt x="446" y="131"/>
                  </a:lnTo>
                  <a:lnTo>
                    <a:pt x="223" y="0"/>
                  </a:lnTo>
                  <a:lnTo>
                    <a:pt x="0" y="131"/>
                  </a:lnTo>
                  <a:lnTo>
                    <a:pt x="0" y="388"/>
                  </a:lnTo>
                  <a:lnTo>
                    <a:pt x="223" y="519"/>
                  </a:lnTo>
                  <a:lnTo>
                    <a:pt x="446" y="38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lt1"/>
                </a:solidFill>
              </a:endParaRPr>
            </a:p>
          </p:txBody>
        </p:sp>
        <p:sp>
          <p:nvSpPr>
            <p:cNvPr id="33" name="ïṩľîḓe"/>
            <p:cNvSpPr/>
            <p:nvPr/>
          </p:nvSpPr>
          <p:spPr>
            <a:xfrm>
              <a:off x="2058551" y="4544158"/>
              <a:ext cx="251698" cy="269998"/>
            </a:xfrm>
            <a:custGeom>
              <a:avLst/>
              <a:gdLst>
                <a:gd name="connsiteX0" fmla="*/ 8356 w 487477"/>
                <a:gd name="connsiteY0" fmla="*/ 512114 h 522922"/>
                <a:gd name="connsiteX1" fmla="*/ 8356 w 487477"/>
                <a:gd name="connsiteY1" fmla="*/ 512114 h 522922"/>
                <a:gd name="connsiteX2" fmla="*/ 8356 w 487477"/>
                <a:gd name="connsiteY2" fmla="*/ 512114 h 522922"/>
                <a:gd name="connsiteX3" fmla="*/ 7404 w 487477"/>
                <a:gd name="connsiteY3" fmla="*/ 511161 h 522922"/>
                <a:gd name="connsiteX4" fmla="*/ 5499 w 487477"/>
                <a:gd name="connsiteY4" fmla="*/ 508303 h 522922"/>
                <a:gd name="connsiteX5" fmla="*/ 5499 w 487477"/>
                <a:gd name="connsiteY5" fmla="*/ 508303 h 522922"/>
                <a:gd name="connsiteX6" fmla="*/ 5499 w 487477"/>
                <a:gd name="connsiteY6" fmla="*/ 507351 h 522922"/>
                <a:gd name="connsiteX7" fmla="*/ 4546 w 487477"/>
                <a:gd name="connsiteY7" fmla="*/ 505446 h 522922"/>
                <a:gd name="connsiteX8" fmla="*/ 3593 w 487477"/>
                <a:gd name="connsiteY8" fmla="*/ 503541 h 522922"/>
                <a:gd name="connsiteX9" fmla="*/ 3593 w 487477"/>
                <a:gd name="connsiteY9" fmla="*/ 503541 h 522922"/>
                <a:gd name="connsiteX10" fmla="*/ 3593 w 487477"/>
                <a:gd name="connsiteY10" fmla="*/ 503541 h 522922"/>
                <a:gd name="connsiteX11" fmla="*/ 3593 w 487477"/>
                <a:gd name="connsiteY11" fmla="*/ 503541 h 522922"/>
                <a:gd name="connsiteX12" fmla="*/ 2641 w 487477"/>
                <a:gd name="connsiteY12" fmla="*/ 501636 h 522922"/>
                <a:gd name="connsiteX13" fmla="*/ 2641 w 487477"/>
                <a:gd name="connsiteY13" fmla="*/ 500684 h 522922"/>
                <a:gd name="connsiteX14" fmla="*/ 1689 w 487477"/>
                <a:gd name="connsiteY14" fmla="*/ 498778 h 522922"/>
                <a:gd name="connsiteX15" fmla="*/ 736 w 487477"/>
                <a:gd name="connsiteY15" fmla="*/ 494968 h 522922"/>
                <a:gd name="connsiteX16" fmla="*/ 736 w 487477"/>
                <a:gd name="connsiteY16" fmla="*/ 492111 h 522922"/>
                <a:gd name="connsiteX17" fmla="*/ 736 w 487477"/>
                <a:gd name="connsiteY17" fmla="*/ 485443 h 522922"/>
                <a:gd name="connsiteX18" fmla="*/ 5499 w 487477"/>
                <a:gd name="connsiteY18" fmla="*/ 467346 h 522922"/>
                <a:gd name="connsiteX19" fmla="*/ 155041 w 487477"/>
                <a:gd name="connsiteY19" fmla="*/ 151116 h 522922"/>
                <a:gd name="connsiteX20" fmla="*/ 158851 w 487477"/>
                <a:gd name="connsiteY20" fmla="*/ 134924 h 522922"/>
                <a:gd name="connsiteX21" fmla="*/ 158851 w 487477"/>
                <a:gd name="connsiteY21" fmla="*/ 19671 h 522922"/>
                <a:gd name="connsiteX22" fmla="*/ 120751 w 487477"/>
                <a:gd name="connsiteY22" fmla="*/ 19671 h 522922"/>
                <a:gd name="connsiteX23" fmla="*/ 120751 w 487477"/>
                <a:gd name="connsiteY23" fmla="*/ 621 h 522922"/>
                <a:gd name="connsiteX24" fmla="*/ 368401 w 487477"/>
                <a:gd name="connsiteY24" fmla="*/ 621 h 522922"/>
                <a:gd name="connsiteX25" fmla="*/ 368401 w 487477"/>
                <a:gd name="connsiteY25" fmla="*/ 19671 h 522922"/>
                <a:gd name="connsiteX26" fmla="*/ 330301 w 487477"/>
                <a:gd name="connsiteY26" fmla="*/ 19671 h 522922"/>
                <a:gd name="connsiteX27" fmla="*/ 330301 w 487477"/>
                <a:gd name="connsiteY27" fmla="*/ 134924 h 522922"/>
                <a:gd name="connsiteX28" fmla="*/ 334111 w 487477"/>
                <a:gd name="connsiteY28" fmla="*/ 151116 h 522922"/>
                <a:gd name="connsiteX29" fmla="*/ 483654 w 487477"/>
                <a:gd name="connsiteY29" fmla="*/ 467346 h 522922"/>
                <a:gd name="connsiteX30" fmla="*/ 485558 w 487477"/>
                <a:gd name="connsiteY30" fmla="*/ 504493 h 522922"/>
                <a:gd name="connsiteX31" fmla="*/ 485558 w 487477"/>
                <a:gd name="connsiteY31" fmla="*/ 504493 h 522922"/>
                <a:gd name="connsiteX32" fmla="*/ 484606 w 487477"/>
                <a:gd name="connsiteY32" fmla="*/ 506399 h 522922"/>
                <a:gd name="connsiteX33" fmla="*/ 459841 w 487477"/>
                <a:gd name="connsiteY33" fmla="*/ 523543 h 522922"/>
                <a:gd name="connsiteX34" fmla="*/ 457936 w 487477"/>
                <a:gd name="connsiteY34" fmla="*/ 523543 h 522922"/>
                <a:gd name="connsiteX35" fmla="*/ 32168 w 487477"/>
                <a:gd name="connsiteY35" fmla="*/ 523543 h 522922"/>
                <a:gd name="connsiteX36" fmla="*/ 30264 w 487477"/>
                <a:gd name="connsiteY36" fmla="*/ 523543 h 522922"/>
                <a:gd name="connsiteX37" fmla="*/ 27406 w 487477"/>
                <a:gd name="connsiteY37" fmla="*/ 523543 h 522922"/>
                <a:gd name="connsiteX38" fmla="*/ 23596 w 487477"/>
                <a:gd name="connsiteY38" fmla="*/ 522591 h 522922"/>
                <a:gd name="connsiteX39" fmla="*/ 23596 w 487477"/>
                <a:gd name="connsiteY39" fmla="*/ 522591 h 522922"/>
                <a:gd name="connsiteX40" fmla="*/ 17881 w 487477"/>
                <a:gd name="connsiteY40" fmla="*/ 520686 h 522922"/>
                <a:gd name="connsiteX41" fmla="*/ 15976 w 487477"/>
                <a:gd name="connsiteY41" fmla="*/ 519734 h 522922"/>
                <a:gd name="connsiteX42" fmla="*/ 15024 w 487477"/>
                <a:gd name="connsiteY42" fmla="*/ 518781 h 522922"/>
                <a:gd name="connsiteX43" fmla="*/ 10261 w 487477"/>
                <a:gd name="connsiteY43" fmla="*/ 514971 h 522922"/>
                <a:gd name="connsiteX44" fmla="*/ 8356 w 487477"/>
                <a:gd name="connsiteY44" fmla="*/ 512114 h 522922"/>
                <a:gd name="connsiteX45" fmla="*/ 8356 w 487477"/>
                <a:gd name="connsiteY45" fmla="*/ 512114 h 522922"/>
                <a:gd name="connsiteX46" fmla="*/ 255054 w 487477"/>
                <a:gd name="connsiteY46" fmla="*/ 402576 h 522922"/>
                <a:gd name="connsiteX47" fmla="*/ 252196 w 487477"/>
                <a:gd name="connsiteY47" fmla="*/ 404481 h 522922"/>
                <a:gd name="connsiteX48" fmla="*/ 246481 w 487477"/>
                <a:gd name="connsiteY48" fmla="*/ 408291 h 522922"/>
                <a:gd name="connsiteX49" fmla="*/ 55029 w 487477"/>
                <a:gd name="connsiteY49" fmla="*/ 414959 h 522922"/>
                <a:gd name="connsiteX50" fmla="*/ 51218 w 487477"/>
                <a:gd name="connsiteY50" fmla="*/ 413053 h 522922"/>
                <a:gd name="connsiteX51" fmla="*/ 22643 w 487477"/>
                <a:gd name="connsiteY51" fmla="*/ 474014 h 522922"/>
                <a:gd name="connsiteX52" fmla="*/ 21691 w 487477"/>
                <a:gd name="connsiteY52" fmla="*/ 475918 h 522922"/>
                <a:gd name="connsiteX53" fmla="*/ 21691 w 487477"/>
                <a:gd name="connsiteY53" fmla="*/ 495921 h 522922"/>
                <a:gd name="connsiteX54" fmla="*/ 29311 w 487477"/>
                <a:gd name="connsiteY54" fmla="*/ 502589 h 522922"/>
                <a:gd name="connsiteX55" fmla="*/ 30264 w 487477"/>
                <a:gd name="connsiteY55" fmla="*/ 502589 h 522922"/>
                <a:gd name="connsiteX56" fmla="*/ 31216 w 487477"/>
                <a:gd name="connsiteY56" fmla="*/ 502589 h 522922"/>
                <a:gd name="connsiteX57" fmla="*/ 456983 w 487477"/>
                <a:gd name="connsiteY57" fmla="*/ 502589 h 522922"/>
                <a:gd name="connsiteX58" fmla="*/ 457936 w 487477"/>
                <a:gd name="connsiteY58" fmla="*/ 502589 h 522922"/>
                <a:gd name="connsiteX59" fmla="*/ 466508 w 487477"/>
                <a:gd name="connsiteY59" fmla="*/ 495921 h 522922"/>
                <a:gd name="connsiteX60" fmla="*/ 467461 w 487477"/>
                <a:gd name="connsiteY60" fmla="*/ 477824 h 522922"/>
                <a:gd name="connsiteX61" fmla="*/ 466508 w 487477"/>
                <a:gd name="connsiteY61" fmla="*/ 475918 h 522922"/>
                <a:gd name="connsiteX62" fmla="*/ 465556 w 487477"/>
                <a:gd name="connsiteY62" fmla="*/ 474014 h 522922"/>
                <a:gd name="connsiteX63" fmla="*/ 423646 w 487477"/>
                <a:gd name="connsiteY63" fmla="*/ 385431 h 522922"/>
                <a:gd name="connsiteX64" fmla="*/ 255054 w 487477"/>
                <a:gd name="connsiteY64" fmla="*/ 402576 h 522922"/>
                <a:gd name="connsiteX65" fmla="*/ 305536 w 487477"/>
                <a:gd name="connsiteY65" fmla="*/ 255891 h 522922"/>
                <a:gd name="connsiteX66" fmla="*/ 272199 w 487477"/>
                <a:gd name="connsiteY66" fmla="*/ 289228 h 522922"/>
                <a:gd name="connsiteX67" fmla="*/ 305536 w 487477"/>
                <a:gd name="connsiteY67" fmla="*/ 322566 h 522922"/>
                <a:gd name="connsiteX68" fmla="*/ 338874 w 487477"/>
                <a:gd name="connsiteY68" fmla="*/ 289228 h 522922"/>
                <a:gd name="connsiteX69" fmla="*/ 305536 w 487477"/>
                <a:gd name="connsiteY69" fmla="*/ 255891 h 52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87477" h="522922">
                  <a:moveTo>
                    <a:pt x="8356" y="512114"/>
                  </a:moveTo>
                  <a:lnTo>
                    <a:pt x="8356" y="512114"/>
                  </a:lnTo>
                  <a:lnTo>
                    <a:pt x="8356" y="512114"/>
                  </a:lnTo>
                  <a:lnTo>
                    <a:pt x="7404" y="511161"/>
                  </a:lnTo>
                  <a:cubicBezTo>
                    <a:pt x="6451" y="510209"/>
                    <a:pt x="6451" y="509256"/>
                    <a:pt x="5499" y="508303"/>
                  </a:cubicBezTo>
                  <a:lnTo>
                    <a:pt x="5499" y="508303"/>
                  </a:lnTo>
                  <a:lnTo>
                    <a:pt x="5499" y="507351"/>
                  </a:lnTo>
                  <a:lnTo>
                    <a:pt x="4546" y="505446"/>
                  </a:lnTo>
                  <a:lnTo>
                    <a:pt x="3593" y="503541"/>
                  </a:lnTo>
                  <a:lnTo>
                    <a:pt x="3593" y="503541"/>
                  </a:lnTo>
                  <a:lnTo>
                    <a:pt x="3593" y="503541"/>
                  </a:lnTo>
                  <a:lnTo>
                    <a:pt x="3593" y="503541"/>
                  </a:lnTo>
                  <a:lnTo>
                    <a:pt x="2641" y="501636"/>
                  </a:lnTo>
                  <a:cubicBezTo>
                    <a:pt x="2641" y="501636"/>
                    <a:pt x="2641" y="500684"/>
                    <a:pt x="2641" y="500684"/>
                  </a:cubicBezTo>
                  <a:cubicBezTo>
                    <a:pt x="2641" y="499731"/>
                    <a:pt x="2641" y="499731"/>
                    <a:pt x="1689" y="498778"/>
                  </a:cubicBezTo>
                  <a:cubicBezTo>
                    <a:pt x="1689" y="497826"/>
                    <a:pt x="736" y="495921"/>
                    <a:pt x="736" y="494968"/>
                  </a:cubicBezTo>
                  <a:lnTo>
                    <a:pt x="736" y="492111"/>
                  </a:lnTo>
                  <a:cubicBezTo>
                    <a:pt x="736" y="490206"/>
                    <a:pt x="736" y="487349"/>
                    <a:pt x="736" y="485443"/>
                  </a:cubicBezTo>
                  <a:cubicBezTo>
                    <a:pt x="736" y="478776"/>
                    <a:pt x="2641" y="473061"/>
                    <a:pt x="5499" y="467346"/>
                  </a:cubicBezTo>
                  <a:lnTo>
                    <a:pt x="155041" y="151116"/>
                  </a:lnTo>
                  <a:cubicBezTo>
                    <a:pt x="157899" y="146353"/>
                    <a:pt x="158851" y="140639"/>
                    <a:pt x="158851" y="134924"/>
                  </a:cubicBezTo>
                  <a:lnTo>
                    <a:pt x="158851" y="19671"/>
                  </a:lnTo>
                  <a:lnTo>
                    <a:pt x="120751" y="19671"/>
                  </a:lnTo>
                  <a:lnTo>
                    <a:pt x="120751" y="621"/>
                  </a:lnTo>
                  <a:lnTo>
                    <a:pt x="368401" y="621"/>
                  </a:lnTo>
                  <a:lnTo>
                    <a:pt x="368401" y="19671"/>
                  </a:lnTo>
                  <a:lnTo>
                    <a:pt x="330301" y="19671"/>
                  </a:lnTo>
                  <a:lnTo>
                    <a:pt x="330301" y="134924"/>
                  </a:lnTo>
                  <a:cubicBezTo>
                    <a:pt x="330301" y="140639"/>
                    <a:pt x="331254" y="146353"/>
                    <a:pt x="334111" y="151116"/>
                  </a:cubicBezTo>
                  <a:lnTo>
                    <a:pt x="483654" y="467346"/>
                  </a:lnTo>
                  <a:cubicBezTo>
                    <a:pt x="489368" y="478776"/>
                    <a:pt x="489368" y="492111"/>
                    <a:pt x="485558" y="504493"/>
                  </a:cubicBezTo>
                  <a:lnTo>
                    <a:pt x="485558" y="504493"/>
                  </a:lnTo>
                  <a:lnTo>
                    <a:pt x="484606" y="506399"/>
                  </a:lnTo>
                  <a:cubicBezTo>
                    <a:pt x="479843" y="515924"/>
                    <a:pt x="470318" y="522591"/>
                    <a:pt x="459841" y="523543"/>
                  </a:cubicBezTo>
                  <a:lnTo>
                    <a:pt x="457936" y="523543"/>
                  </a:lnTo>
                  <a:lnTo>
                    <a:pt x="32168" y="523543"/>
                  </a:lnTo>
                  <a:lnTo>
                    <a:pt x="30264" y="523543"/>
                  </a:lnTo>
                  <a:cubicBezTo>
                    <a:pt x="29311" y="523543"/>
                    <a:pt x="28358" y="523543"/>
                    <a:pt x="27406" y="523543"/>
                  </a:cubicBezTo>
                  <a:cubicBezTo>
                    <a:pt x="26454" y="523543"/>
                    <a:pt x="24549" y="523543"/>
                    <a:pt x="23596" y="522591"/>
                  </a:cubicBezTo>
                  <a:lnTo>
                    <a:pt x="23596" y="522591"/>
                  </a:lnTo>
                  <a:cubicBezTo>
                    <a:pt x="21691" y="521639"/>
                    <a:pt x="19786" y="521639"/>
                    <a:pt x="17881" y="520686"/>
                  </a:cubicBezTo>
                  <a:lnTo>
                    <a:pt x="15976" y="519734"/>
                  </a:lnTo>
                  <a:cubicBezTo>
                    <a:pt x="15976" y="519734"/>
                    <a:pt x="15024" y="519734"/>
                    <a:pt x="15024" y="518781"/>
                  </a:cubicBezTo>
                  <a:cubicBezTo>
                    <a:pt x="13118" y="517828"/>
                    <a:pt x="11214" y="515924"/>
                    <a:pt x="10261" y="514971"/>
                  </a:cubicBezTo>
                  <a:lnTo>
                    <a:pt x="8356" y="512114"/>
                  </a:lnTo>
                  <a:lnTo>
                    <a:pt x="8356" y="512114"/>
                  </a:lnTo>
                  <a:close/>
                  <a:moveTo>
                    <a:pt x="255054" y="402576"/>
                  </a:moveTo>
                  <a:lnTo>
                    <a:pt x="252196" y="404481"/>
                  </a:lnTo>
                  <a:lnTo>
                    <a:pt x="246481" y="408291"/>
                  </a:lnTo>
                  <a:cubicBezTo>
                    <a:pt x="198856" y="439724"/>
                    <a:pt x="119799" y="440676"/>
                    <a:pt x="55029" y="414959"/>
                  </a:cubicBezTo>
                  <a:lnTo>
                    <a:pt x="51218" y="413053"/>
                  </a:lnTo>
                  <a:lnTo>
                    <a:pt x="22643" y="474014"/>
                  </a:lnTo>
                  <a:lnTo>
                    <a:pt x="21691" y="475918"/>
                  </a:lnTo>
                  <a:cubicBezTo>
                    <a:pt x="18833" y="482586"/>
                    <a:pt x="18833" y="490206"/>
                    <a:pt x="21691" y="495921"/>
                  </a:cubicBezTo>
                  <a:cubicBezTo>
                    <a:pt x="22643" y="498778"/>
                    <a:pt x="25501" y="501636"/>
                    <a:pt x="29311" y="502589"/>
                  </a:cubicBezTo>
                  <a:lnTo>
                    <a:pt x="30264" y="502589"/>
                  </a:lnTo>
                  <a:lnTo>
                    <a:pt x="31216" y="502589"/>
                  </a:lnTo>
                  <a:lnTo>
                    <a:pt x="456983" y="502589"/>
                  </a:lnTo>
                  <a:lnTo>
                    <a:pt x="457936" y="502589"/>
                  </a:lnTo>
                  <a:cubicBezTo>
                    <a:pt x="461746" y="502589"/>
                    <a:pt x="464604" y="499731"/>
                    <a:pt x="466508" y="495921"/>
                  </a:cubicBezTo>
                  <a:cubicBezTo>
                    <a:pt x="468414" y="490206"/>
                    <a:pt x="469366" y="483539"/>
                    <a:pt x="467461" y="477824"/>
                  </a:cubicBezTo>
                  <a:lnTo>
                    <a:pt x="466508" y="475918"/>
                  </a:lnTo>
                  <a:lnTo>
                    <a:pt x="465556" y="474014"/>
                  </a:lnTo>
                  <a:lnTo>
                    <a:pt x="423646" y="385431"/>
                  </a:lnTo>
                  <a:cubicBezTo>
                    <a:pt x="365543" y="372096"/>
                    <a:pt x="296011" y="376859"/>
                    <a:pt x="255054" y="402576"/>
                  </a:cubicBezTo>
                  <a:close/>
                  <a:moveTo>
                    <a:pt x="305536" y="255891"/>
                  </a:moveTo>
                  <a:cubicBezTo>
                    <a:pt x="287439" y="255891"/>
                    <a:pt x="272199" y="271131"/>
                    <a:pt x="272199" y="289228"/>
                  </a:cubicBezTo>
                  <a:cubicBezTo>
                    <a:pt x="272199" y="307326"/>
                    <a:pt x="287439" y="322566"/>
                    <a:pt x="305536" y="322566"/>
                  </a:cubicBezTo>
                  <a:cubicBezTo>
                    <a:pt x="323633" y="322566"/>
                    <a:pt x="338874" y="307326"/>
                    <a:pt x="338874" y="289228"/>
                  </a:cubicBezTo>
                  <a:cubicBezTo>
                    <a:pt x="338874" y="270178"/>
                    <a:pt x="323633" y="255891"/>
                    <a:pt x="305536" y="25589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3" name="işlîḑé"/>
          <p:cNvGrpSpPr/>
          <p:nvPr/>
        </p:nvGrpSpPr>
        <p:grpSpPr>
          <a:xfrm>
            <a:off x="3241233" y="636315"/>
            <a:ext cx="2962848" cy="2277577"/>
            <a:chOff x="660398" y="1906491"/>
            <a:chExt cx="3225768" cy="2479686"/>
          </a:xfrm>
        </p:grpSpPr>
        <p:sp>
          <p:nvSpPr>
            <p:cNvPr id="27" name="ï$ḷiḑe"/>
            <p:cNvSpPr/>
            <p:nvPr/>
          </p:nvSpPr>
          <p:spPr>
            <a:xfrm>
              <a:off x="1698562" y="1906491"/>
              <a:ext cx="946277" cy="17089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b" anchorCtr="0">
              <a:spAutoFit/>
            </a:bodyPr>
            <a:lstStyle/>
            <a:p>
              <a:pPr algn="ctr"/>
              <a:r>
                <a:rPr kumimoji="1" lang="en-US" altLang="zh-CN" sz="9600" b="1" dirty="0">
                  <a:gradFill flip="none" rotWithShape="1">
                    <a:gsLst>
                      <a:gs pos="13000">
                        <a:schemeClr val="tx2">
                          <a:alpha val="0"/>
                        </a:schemeClr>
                      </a:gs>
                      <a:gs pos="100000">
                        <a:schemeClr val="tx2">
                          <a:alpha val="40000"/>
                        </a:schemeClr>
                      </a:gs>
                    </a:gsLst>
                    <a:lin ang="16200000" scaled="1"/>
                    <a:tileRect/>
                  </a:gradFill>
                </a:rPr>
                <a:t>2</a:t>
              </a:r>
              <a:endParaRPr kumimoji="1" lang="en-US" altLang="zh-CN" sz="9600" b="1" dirty="0">
                <a:gradFill flip="none" rotWithShape="1">
                  <a:gsLst>
                    <a:gs pos="13000">
                      <a:schemeClr val="tx2">
                        <a:alpha val="0"/>
                      </a:schemeClr>
                    </a:gs>
                    <a:gs pos="100000">
                      <a:schemeClr val="tx2">
                        <a:alpha val="40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8" name="îśļïḑe"/>
            <p:cNvSpPr txBox="1"/>
            <p:nvPr/>
          </p:nvSpPr>
          <p:spPr>
            <a:xfrm>
              <a:off x="660400" y="2934042"/>
              <a:ext cx="1238080" cy="412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en-US" altLang="zh-CN" sz="1600" b="1" dirty="0"/>
                <a:t>Step Two</a:t>
              </a:r>
              <a:endParaRPr kumimoji="1" lang="en-US" altLang="zh-CN" b="1" dirty="0"/>
            </a:p>
          </p:txBody>
        </p:sp>
        <p:sp>
          <p:nvSpPr>
            <p:cNvPr id="29" name="íṥľiḓé"/>
            <p:cNvSpPr txBox="1"/>
            <p:nvPr/>
          </p:nvSpPr>
          <p:spPr>
            <a:xfrm>
              <a:off x="660398" y="3347404"/>
              <a:ext cx="3225768" cy="10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066800"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zh-CN" sz="1400" dirty="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j-lt"/>
                  <a:ea typeface="微软雅黑" panose="020B0503020204020204" pitchFamily="34" charset="-122"/>
                  <a:cs typeface="Times New Roman" panose="02020603050405020304" pitchFamily="18" charset="0"/>
                </a:rPr>
                <a:t>Press apples into juice and filter. Dilute it with twice the amount of tea. Weigh 100.00 grams and add NaOH to adjust the pH value</a:t>
              </a:r>
              <a:endParaRPr lang="en-US" altLang="zh-CN" sz="14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íšlîdê"/>
          <p:cNvGrpSpPr/>
          <p:nvPr/>
        </p:nvGrpSpPr>
        <p:grpSpPr>
          <a:xfrm>
            <a:off x="4304196" y="2954278"/>
            <a:ext cx="650316" cy="755300"/>
            <a:chOff x="6440488" y="1760538"/>
            <a:chExt cx="708025" cy="822325"/>
          </a:xfrm>
        </p:grpSpPr>
        <p:sp>
          <p:nvSpPr>
            <p:cNvPr id="25" name="íṥḷîdê"/>
            <p:cNvSpPr/>
            <p:nvPr/>
          </p:nvSpPr>
          <p:spPr bwMode="auto">
            <a:xfrm>
              <a:off x="6440488" y="1760538"/>
              <a:ext cx="708025" cy="822325"/>
            </a:xfrm>
            <a:custGeom>
              <a:avLst/>
              <a:gdLst>
                <a:gd name="T0" fmla="*/ 446 w 446"/>
                <a:gd name="T1" fmla="*/ 387 h 518"/>
                <a:gd name="T2" fmla="*/ 446 w 446"/>
                <a:gd name="T3" fmla="*/ 131 h 518"/>
                <a:gd name="T4" fmla="*/ 223 w 446"/>
                <a:gd name="T5" fmla="*/ 0 h 518"/>
                <a:gd name="T6" fmla="*/ 0 w 446"/>
                <a:gd name="T7" fmla="*/ 131 h 518"/>
                <a:gd name="T8" fmla="*/ 0 w 446"/>
                <a:gd name="T9" fmla="*/ 387 h 518"/>
                <a:gd name="T10" fmla="*/ 223 w 446"/>
                <a:gd name="T11" fmla="*/ 518 h 518"/>
                <a:gd name="T12" fmla="*/ 446 w 446"/>
                <a:gd name="T13" fmla="*/ 38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6" h="518">
                  <a:moveTo>
                    <a:pt x="446" y="387"/>
                  </a:moveTo>
                  <a:lnTo>
                    <a:pt x="446" y="131"/>
                  </a:lnTo>
                  <a:lnTo>
                    <a:pt x="223" y="0"/>
                  </a:lnTo>
                  <a:lnTo>
                    <a:pt x="0" y="131"/>
                  </a:lnTo>
                  <a:lnTo>
                    <a:pt x="0" y="387"/>
                  </a:lnTo>
                  <a:lnTo>
                    <a:pt x="223" y="518"/>
                  </a:lnTo>
                  <a:lnTo>
                    <a:pt x="446" y="387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60000">
                  <a:schemeClr val="accent6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lt1"/>
                </a:solidFill>
              </a:endParaRPr>
            </a:p>
          </p:txBody>
        </p:sp>
        <p:sp>
          <p:nvSpPr>
            <p:cNvPr id="26" name="íṥlïḋe"/>
            <p:cNvSpPr/>
            <p:nvPr/>
          </p:nvSpPr>
          <p:spPr>
            <a:xfrm>
              <a:off x="6656797" y="2068423"/>
              <a:ext cx="275406" cy="206554"/>
            </a:xfrm>
            <a:custGeom>
              <a:avLst/>
              <a:gdLst>
                <a:gd name="connsiteX0" fmla="*/ 505433 w 533400"/>
                <a:gd name="connsiteY0" fmla="*/ 621 h 400050"/>
                <a:gd name="connsiteX1" fmla="*/ 534008 w 533400"/>
                <a:gd name="connsiteY1" fmla="*/ 29196 h 400050"/>
                <a:gd name="connsiteX2" fmla="*/ 534008 w 533400"/>
                <a:gd name="connsiteY2" fmla="*/ 372096 h 400050"/>
                <a:gd name="connsiteX3" fmla="*/ 505433 w 533400"/>
                <a:gd name="connsiteY3" fmla="*/ 400671 h 400050"/>
                <a:gd name="connsiteX4" fmla="*/ 29183 w 533400"/>
                <a:gd name="connsiteY4" fmla="*/ 400671 h 400050"/>
                <a:gd name="connsiteX5" fmla="*/ 608 w 533400"/>
                <a:gd name="connsiteY5" fmla="*/ 372096 h 400050"/>
                <a:gd name="connsiteX6" fmla="*/ 608 w 533400"/>
                <a:gd name="connsiteY6" fmla="*/ 29196 h 400050"/>
                <a:gd name="connsiteX7" fmla="*/ 29183 w 533400"/>
                <a:gd name="connsiteY7" fmla="*/ 621 h 400050"/>
                <a:gd name="connsiteX8" fmla="*/ 505433 w 533400"/>
                <a:gd name="connsiteY8" fmla="*/ 621 h 400050"/>
                <a:gd name="connsiteX9" fmla="*/ 391133 w 533400"/>
                <a:gd name="connsiteY9" fmla="*/ 198741 h 400050"/>
                <a:gd name="connsiteX10" fmla="*/ 351128 w 533400"/>
                <a:gd name="connsiteY10" fmla="*/ 204456 h 400050"/>
                <a:gd name="connsiteX11" fmla="*/ 351128 w 533400"/>
                <a:gd name="connsiteY11" fmla="*/ 204456 h 400050"/>
                <a:gd name="connsiteX12" fmla="*/ 267308 w 533400"/>
                <a:gd name="connsiteY12" fmla="*/ 315899 h 400050"/>
                <a:gd name="connsiteX13" fmla="*/ 264451 w 533400"/>
                <a:gd name="connsiteY13" fmla="*/ 318756 h 400050"/>
                <a:gd name="connsiteX14" fmla="*/ 224446 w 533400"/>
                <a:gd name="connsiteY14" fmla="*/ 318756 h 400050"/>
                <a:gd name="connsiteX15" fmla="*/ 224446 w 533400"/>
                <a:gd name="connsiteY15" fmla="*/ 318756 h 400050"/>
                <a:gd name="connsiteX16" fmla="*/ 162533 w 533400"/>
                <a:gd name="connsiteY16" fmla="*/ 257796 h 400050"/>
                <a:gd name="connsiteX17" fmla="*/ 160628 w 533400"/>
                <a:gd name="connsiteY17" fmla="*/ 255891 h 400050"/>
                <a:gd name="connsiteX18" fmla="*/ 120623 w 533400"/>
                <a:gd name="connsiteY18" fmla="*/ 259701 h 400050"/>
                <a:gd name="connsiteX19" fmla="*/ 120623 w 533400"/>
                <a:gd name="connsiteY19" fmla="*/ 259701 h 400050"/>
                <a:gd name="connsiteX20" fmla="*/ 32993 w 533400"/>
                <a:gd name="connsiteY20" fmla="*/ 366381 h 400050"/>
                <a:gd name="connsiteX21" fmla="*/ 31088 w 533400"/>
                <a:gd name="connsiteY21" fmla="*/ 372096 h 400050"/>
                <a:gd name="connsiteX22" fmla="*/ 40613 w 533400"/>
                <a:gd name="connsiteY22" fmla="*/ 381621 h 400050"/>
                <a:gd name="connsiteX23" fmla="*/ 40613 w 533400"/>
                <a:gd name="connsiteY23" fmla="*/ 381621 h 400050"/>
                <a:gd name="connsiteX24" fmla="*/ 497813 w 533400"/>
                <a:gd name="connsiteY24" fmla="*/ 381621 h 400050"/>
                <a:gd name="connsiteX25" fmla="*/ 503528 w 533400"/>
                <a:gd name="connsiteY25" fmla="*/ 379716 h 400050"/>
                <a:gd name="connsiteX26" fmla="*/ 506386 w 533400"/>
                <a:gd name="connsiteY26" fmla="*/ 366381 h 400050"/>
                <a:gd name="connsiteX27" fmla="*/ 506386 w 533400"/>
                <a:gd name="connsiteY27" fmla="*/ 366381 h 400050"/>
                <a:gd name="connsiteX28" fmla="*/ 398753 w 533400"/>
                <a:gd name="connsiteY28" fmla="*/ 205409 h 400050"/>
                <a:gd name="connsiteX29" fmla="*/ 391133 w 533400"/>
                <a:gd name="connsiteY29" fmla="*/ 198741 h 400050"/>
                <a:gd name="connsiteX30" fmla="*/ 95858 w 533400"/>
                <a:gd name="connsiteY30" fmla="*/ 57771 h 400050"/>
                <a:gd name="connsiteX31" fmla="*/ 57758 w 533400"/>
                <a:gd name="connsiteY31" fmla="*/ 95871 h 400050"/>
                <a:gd name="connsiteX32" fmla="*/ 95858 w 533400"/>
                <a:gd name="connsiteY32" fmla="*/ 133971 h 400050"/>
                <a:gd name="connsiteX33" fmla="*/ 133958 w 533400"/>
                <a:gd name="connsiteY33" fmla="*/ 95871 h 400050"/>
                <a:gd name="connsiteX34" fmla="*/ 95858 w 533400"/>
                <a:gd name="connsiteY34" fmla="*/ 5777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3400" h="400050">
                  <a:moveTo>
                    <a:pt x="505433" y="621"/>
                  </a:moveTo>
                  <a:cubicBezTo>
                    <a:pt x="521626" y="621"/>
                    <a:pt x="534008" y="13004"/>
                    <a:pt x="534008" y="29196"/>
                  </a:cubicBezTo>
                  <a:lnTo>
                    <a:pt x="534008" y="372096"/>
                  </a:lnTo>
                  <a:cubicBezTo>
                    <a:pt x="534008" y="388289"/>
                    <a:pt x="521626" y="400671"/>
                    <a:pt x="505433" y="400671"/>
                  </a:cubicBezTo>
                  <a:lnTo>
                    <a:pt x="29183" y="400671"/>
                  </a:lnTo>
                  <a:cubicBezTo>
                    <a:pt x="12990" y="400671"/>
                    <a:pt x="608" y="388289"/>
                    <a:pt x="608" y="372096"/>
                  </a:cubicBezTo>
                  <a:lnTo>
                    <a:pt x="608" y="29196"/>
                  </a:lnTo>
                  <a:cubicBezTo>
                    <a:pt x="608" y="13004"/>
                    <a:pt x="12990" y="621"/>
                    <a:pt x="29183" y="621"/>
                  </a:cubicBezTo>
                  <a:lnTo>
                    <a:pt x="505433" y="621"/>
                  </a:lnTo>
                  <a:close/>
                  <a:moveTo>
                    <a:pt x="391133" y="198741"/>
                  </a:moveTo>
                  <a:cubicBezTo>
                    <a:pt x="378751" y="189216"/>
                    <a:pt x="360653" y="192074"/>
                    <a:pt x="351128" y="204456"/>
                  </a:cubicBezTo>
                  <a:lnTo>
                    <a:pt x="351128" y="204456"/>
                  </a:lnTo>
                  <a:lnTo>
                    <a:pt x="267308" y="315899"/>
                  </a:lnTo>
                  <a:cubicBezTo>
                    <a:pt x="266355" y="316851"/>
                    <a:pt x="265403" y="317804"/>
                    <a:pt x="264451" y="318756"/>
                  </a:cubicBezTo>
                  <a:cubicBezTo>
                    <a:pt x="253021" y="330186"/>
                    <a:pt x="234923" y="330186"/>
                    <a:pt x="224446" y="318756"/>
                  </a:cubicBezTo>
                  <a:lnTo>
                    <a:pt x="224446" y="318756"/>
                  </a:lnTo>
                  <a:lnTo>
                    <a:pt x="162533" y="257796"/>
                  </a:lnTo>
                  <a:cubicBezTo>
                    <a:pt x="161580" y="256844"/>
                    <a:pt x="161580" y="256844"/>
                    <a:pt x="160628" y="255891"/>
                  </a:cubicBezTo>
                  <a:cubicBezTo>
                    <a:pt x="148246" y="245414"/>
                    <a:pt x="130148" y="247319"/>
                    <a:pt x="120623" y="259701"/>
                  </a:cubicBezTo>
                  <a:lnTo>
                    <a:pt x="120623" y="259701"/>
                  </a:lnTo>
                  <a:lnTo>
                    <a:pt x="32993" y="366381"/>
                  </a:lnTo>
                  <a:cubicBezTo>
                    <a:pt x="32040" y="368286"/>
                    <a:pt x="31088" y="370191"/>
                    <a:pt x="31088" y="372096"/>
                  </a:cubicBezTo>
                  <a:cubicBezTo>
                    <a:pt x="31088" y="377811"/>
                    <a:pt x="34898" y="381621"/>
                    <a:pt x="40613" y="381621"/>
                  </a:cubicBezTo>
                  <a:lnTo>
                    <a:pt x="40613" y="381621"/>
                  </a:lnTo>
                  <a:lnTo>
                    <a:pt x="497813" y="381621"/>
                  </a:lnTo>
                  <a:cubicBezTo>
                    <a:pt x="499718" y="381621"/>
                    <a:pt x="501623" y="380669"/>
                    <a:pt x="503528" y="379716"/>
                  </a:cubicBezTo>
                  <a:cubicBezTo>
                    <a:pt x="508290" y="376859"/>
                    <a:pt x="509243" y="371144"/>
                    <a:pt x="506386" y="366381"/>
                  </a:cubicBezTo>
                  <a:lnTo>
                    <a:pt x="506386" y="366381"/>
                  </a:lnTo>
                  <a:lnTo>
                    <a:pt x="398753" y="205409"/>
                  </a:lnTo>
                  <a:cubicBezTo>
                    <a:pt x="395896" y="202551"/>
                    <a:pt x="393990" y="200646"/>
                    <a:pt x="391133" y="198741"/>
                  </a:cubicBezTo>
                  <a:close/>
                  <a:moveTo>
                    <a:pt x="95858" y="57771"/>
                  </a:moveTo>
                  <a:cubicBezTo>
                    <a:pt x="74903" y="57771"/>
                    <a:pt x="57758" y="74916"/>
                    <a:pt x="57758" y="95871"/>
                  </a:cubicBezTo>
                  <a:cubicBezTo>
                    <a:pt x="57758" y="116826"/>
                    <a:pt x="74903" y="133971"/>
                    <a:pt x="95858" y="133971"/>
                  </a:cubicBezTo>
                  <a:cubicBezTo>
                    <a:pt x="116813" y="133971"/>
                    <a:pt x="133958" y="116826"/>
                    <a:pt x="133958" y="95871"/>
                  </a:cubicBezTo>
                  <a:cubicBezTo>
                    <a:pt x="133958" y="74916"/>
                    <a:pt x="116813" y="57771"/>
                    <a:pt x="95858" y="577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6" name="îṩľïḑe"/>
          <p:cNvGrpSpPr/>
          <p:nvPr/>
        </p:nvGrpSpPr>
        <p:grpSpPr>
          <a:xfrm>
            <a:off x="7245245" y="1096239"/>
            <a:ext cx="650316" cy="755300"/>
            <a:chOff x="10809288" y="2500313"/>
            <a:chExt cx="708025" cy="822325"/>
          </a:xfrm>
        </p:grpSpPr>
        <p:sp>
          <p:nvSpPr>
            <p:cNvPr id="21" name="îslîḋé"/>
            <p:cNvSpPr/>
            <p:nvPr/>
          </p:nvSpPr>
          <p:spPr bwMode="auto">
            <a:xfrm>
              <a:off x="10809288" y="2500313"/>
              <a:ext cx="708025" cy="822325"/>
            </a:xfrm>
            <a:custGeom>
              <a:avLst/>
              <a:gdLst>
                <a:gd name="T0" fmla="*/ 446 w 446"/>
                <a:gd name="T1" fmla="*/ 388 h 518"/>
                <a:gd name="T2" fmla="*/ 446 w 446"/>
                <a:gd name="T3" fmla="*/ 131 h 518"/>
                <a:gd name="T4" fmla="*/ 223 w 446"/>
                <a:gd name="T5" fmla="*/ 0 h 518"/>
                <a:gd name="T6" fmla="*/ 0 w 446"/>
                <a:gd name="T7" fmla="*/ 131 h 518"/>
                <a:gd name="T8" fmla="*/ 0 w 446"/>
                <a:gd name="T9" fmla="*/ 388 h 518"/>
                <a:gd name="T10" fmla="*/ 223 w 446"/>
                <a:gd name="T11" fmla="*/ 518 h 518"/>
                <a:gd name="T12" fmla="*/ 446 w 446"/>
                <a:gd name="T13" fmla="*/ 38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6" h="518">
                  <a:moveTo>
                    <a:pt x="446" y="388"/>
                  </a:moveTo>
                  <a:lnTo>
                    <a:pt x="446" y="131"/>
                  </a:lnTo>
                  <a:lnTo>
                    <a:pt x="223" y="0"/>
                  </a:lnTo>
                  <a:lnTo>
                    <a:pt x="0" y="131"/>
                  </a:lnTo>
                  <a:lnTo>
                    <a:pt x="0" y="388"/>
                  </a:lnTo>
                  <a:lnTo>
                    <a:pt x="223" y="518"/>
                  </a:lnTo>
                  <a:lnTo>
                    <a:pt x="446" y="388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60000">
                  <a:schemeClr val="accent5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lt1"/>
                </a:solidFill>
              </a:endParaRPr>
            </a:p>
          </p:txBody>
        </p:sp>
        <p:sp>
          <p:nvSpPr>
            <p:cNvPr id="22" name="íś1îďe"/>
            <p:cNvSpPr/>
            <p:nvPr/>
          </p:nvSpPr>
          <p:spPr>
            <a:xfrm>
              <a:off x="11050186" y="2773772"/>
              <a:ext cx="226228" cy="275406"/>
            </a:xfrm>
            <a:custGeom>
              <a:avLst/>
              <a:gdLst>
                <a:gd name="connsiteX0" fmla="*/ 284197 w 438150"/>
                <a:gd name="connsiteY0" fmla="*/ 621 h 533400"/>
                <a:gd name="connsiteX1" fmla="*/ 286102 w 438150"/>
                <a:gd name="connsiteY1" fmla="*/ 621 h 533400"/>
                <a:gd name="connsiteX2" fmla="*/ 286102 w 438150"/>
                <a:gd name="connsiteY2" fmla="*/ 124446 h 533400"/>
                <a:gd name="connsiteX3" fmla="*/ 286102 w 438150"/>
                <a:gd name="connsiteY3" fmla="*/ 126351 h 533400"/>
                <a:gd name="connsiteX4" fmla="*/ 314677 w 438150"/>
                <a:gd name="connsiteY4" fmla="*/ 153021 h 533400"/>
                <a:gd name="connsiteX5" fmla="*/ 314677 w 438150"/>
                <a:gd name="connsiteY5" fmla="*/ 153021 h 533400"/>
                <a:gd name="connsiteX6" fmla="*/ 438502 w 438150"/>
                <a:gd name="connsiteY6" fmla="*/ 153021 h 533400"/>
                <a:gd name="connsiteX7" fmla="*/ 438502 w 438150"/>
                <a:gd name="connsiteY7" fmla="*/ 154926 h 533400"/>
                <a:gd name="connsiteX8" fmla="*/ 438502 w 438150"/>
                <a:gd name="connsiteY8" fmla="*/ 505446 h 533400"/>
                <a:gd name="connsiteX9" fmla="*/ 409927 w 438150"/>
                <a:gd name="connsiteY9" fmla="*/ 534021 h 533400"/>
                <a:gd name="connsiteX10" fmla="*/ 28927 w 438150"/>
                <a:gd name="connsiteY10" fmla="*/ 534021 h 533400"/>
                <a:gd name="connsiteX11" fmla="*/ 352 w 438150"/>
                <a:gd name="connsiteY11" fmla="*/ 505446 h 533400"/>
                <a:gd name="connsiteX12" fmla="*/ 352 w 438150"/>
                <a:gd name="connsiteY12" fmla="*/ 29196 h 533400"/>
                <a:gd name="connsiteX13" fmla="*/ 28927 w 438150"/>
                <a:gd name="connsiteY13" fmla="*/ 621 h 533400"/>
                <a:gd name="connsiteX14" fmla="*/ 284197 w 438150"/>
                <a:gd name="connsiteY14" fmla="*/ 621 h 533400"/>
                <a:gd name="connsiteX15" fmla="*/ 248002 w 438150"/>
                <a:gd name="connsiteY15" fmla="*/ 200646 h 533400"/>
                <a:gd name="connsiteX16" fmla="*/ 152752 w 438150"/>
                <a:gd name="connsiteY16" fmla="*/ 200646 h 533400"/>
                <a:gd name="connsiteX17" fmla="*/ 152752 w 438150"/>
                <a:gd name="connsiteY17" fmla="*/ 410196 h 533400"/>
                <a:gd name="connsiteX18" fmla="*/ 171802 w 438150"/>
                <a:gd name="connsiteY18" fmla="*/ 410196 h 533400"/>
                <a:gd name="connsiteX19" fmla="*/ 171802 w 438150"/>
                <a:gd name="connsiteY19" fmla="*/ 314946 h 533400"/>
                <a:gd name="connsiteX20" fmla="*/ 248002 w 438150"/>
                <a:gd name="connsiteY20" fmla="*/ 314946 h 533400"/>
                <a:gd name="connsiteX21" fmla="*/ 249907 w 438150"/>
                <a:gd name="connsiteY21" fmla="*/ 314946 h 533400"/>
                <a:gd name="connsiteX22" fmla="*/ 305152 w 438150"/>
                <a:gd name="connsiteY22" fmla="*/ 257796 h 533400"/>
                <a:gd name="connsiteX23" fmla="*/ 248002 w 438150"/>
                <a:gd name="connsiteY23" fmla="*/ 200646 h 533400"/>
                <a:gd name="connsiteX24" fmla="*/ 248002 w 438150"/>
                <a:gd name="connsiteY24" fmla="*/ 200646 h 533400"/>
                <a:gd name="connsiteX25" fmla="*/ 248002 w 438150"/>
                <a:gd name="connsiteY25" fmla="*/ 219696 h 533400"/>
                <a:gd name="connsiteX26" fmla="*/ 286102 w 438150"/>
                <a:gd name="connsiteY26" fmla="*/ 257796 h 533400"/>
                <a:gd name="connsiteX27" fmla="*/ 248002 w 438150"/>
                <a:gd name="connsiteY27" fmla="*/ 295896 h 533400"/>
                <a:gd name="connsiteX28" fmla="*/ 248002 w 438150"/>
                <a:gd name="connsiteY28" fmla="*/ 295896 h 533400"/>
                <a:gd name="connsiteX29" fmla="*/ 171802 w 438150"/>
                <a:gd name="connsiteY29" fmla="*/ 295896 h 533400"/>
                <a:gd name="connsiteX30" fmla="*/ 171802 w 438150"/>
                <a:gd name="connsiteY30" fmla="*/ 219696 h 533400"/>
                <a:gd name="connsiteX31" fmla="*/ 248002 w 438150"/>
                <a:gd name="connsiteY31" fmla="*/ 219696 h 533400"/>
                <a:gd name="connsiteX32" fmla="*/ 428977 w 438150"/>
                <a:gd name="connsiteY32" fmla="*/ 133971 h 533400"/>
                <a:gd name="connsiteX33" fmla="*/ 314677 w 438150"/>
                <a:gd name="connsiteY33" fmla="*/ 133971 h 533400"/>
                <a:gd name="connsiteX34" fmla="*/ 313724 w 438150"/>
                <a:gd name="connsiteY34" fmla="*/ 133971 h 533400"/>
                <a:gd name="connsiteX35" fmla="*/ 305152 w 438150"/>
                <a:gd name="connsiteY35" fmla="*/ 124446 h 533400"/>
                <a:gd name="connsiteX36" fmla="*/ 305152 w 438150"/>
                <a:gd name="connsiteY36" fmla="*/ 124446 h 533400"/>
                <a:gd name="connsiteX37" fmla="*/ 305152 w 438150"/>
                <a:gd name="connsiteY37" fmla="*/ 10146 h 533400"/>
                <a:gd name="connsiteX38" fmla="*/ 428977 w 438150"/>
                <a:gd name="connsiteY38" fmla="*/ 133971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8150" h="533400">
                  <a:moveTo>
                    <a:pt x="284197" y="621"/>
                  </a:moveTo>
                  <a:cubicBezTo>
                    <a:pt x="285149" y="621"/>
                    <a:pt x="286102" y="621"/>
                    <a:pt x="286102" y="621"/>
                  </a:cubicBezTo>
                  <a:lnTo>
                    <a:pt x="286102" y="124446"/>
                  </a:lnTo>
                  <a:lnTo>
                    <a:pt x="286102" y="126351"/>
                  </a:lnTo>
                  <a:cubicBezTo>
                    <a:pt x="287055" y="141591"/>
                    <a:pt x="299437" y="153021"/>
                    <a:pt x="314677" y="153021"/>
                  </a:cubicBezTo>
                  <a:lnTo>
                    <a:pt x="314677" y="153021"/>
                  </a:lnTo>
                  <a:lnTo>
                    <a:pt x="438502" y="153021"/>
                  </a:lnTo>
                  <a:cubicBezTo>
                    <a:pt x="438502" y="153974"/>
                    <a:pt x="438502" y="154926"/>
                    <a:pt x="438502" y="154926"/>
                  </a:cubicBezTo>
                  <a:lnTo>
                    <a:pt x="438502" y="505446"/>
                  </a:lnTo>
                  <a:cubicBezTo>
                    <a:pt x="438502" y="521639"/>
                    <a:pt x="426120" y="534021"/>
                    <a:pt x="409927" y="534021"/>
                  </a:cubicBezTo>
                  <a:lnTo>
                    <a:pt x="28927" y="534021"/>
                  </a:lnTo>
                  <a:cubicBezTo>
                    <a:pt x="12734" y="534021"/>
                    <a:pt x="352" y="521639"/>
                    <a:pt x="352" y="505446"/>
                  </a:cubicBezTo>
                  <a:lnTo>
                    <a:pt x="352" y="29196"/>
                  </a:lnTo>
                  <a:cubicBezTo>
                    <a:pt x="352" y="13004"/>
                    <a:pt x="12734" y="621"/>
                    <a:pt x="28927" y="621"/>
                  </a:cubicBezTo>
                  <a:lnTo>
                    <a:pt x="284197" y="621"/>
                  </a:lnTo>
                  <a:close/>
                  <a:moveTo>
                    <a:pt x="248002" y="200646"/>
                  </a:moveTo>
                  <a:lnTo>
                    <a:pt x="152752" y="200646"/>
                  </a:lnTo>
                  <a:lnTo>
                    <a:pt x="152752" y="410196"/>
                  </a:lnTo>
                  <a:lnTo>
                    <a:pt x="171802" y="410196"/>
                  </a:lnTo>
                  <a:lnTo>
                    <a:pt x="171802" y="314946"/>
                  </a:lnTo>
                  <a:lnTo>
                    <a:pt x="248002" y="314946"/>
                  </a:lnTo>
                  <a:lnTo>
                    <a:pt x="249907" y="314946"/>
                  </a:lnTo>
                  <a:cubicBezTo>
                    <a:pt x="280387" y="313994"/>
                    <a:pt x="305152" y="288276"/>
                    <a:pt x="305152" y="257796"/>
                  </a:cubicBezTo>
                  <a:cubicBezTo>
                    <a:pt x="305152" y="226364"/>
                    <a:pt x="279434" y="200646"/>
                    <a:pt x="248002" y="200646"/>
                  </a:cubicBezTo>
                  <a:lnTo>
                    <a:pt x="248002" y="200646"/>
                  </a:lnTo>
                  <a:close/>
                  <a:moveTo>
                    <a:pt x="248002" y="219696"/>
                  </a:moveTo>
                  <a:cubicBezTo>
                    <a:pt x="268957" y="219696"/>
                    <a:pt x="286102" y="236841"/>
                    <a:pt x="286102" y="257796"/>
                  </a:cubicBezTo>
                  <a:cubicBezTo>
                    <a:pt x="286102" y="278751"/>
                    <a:pt x="268957" y="295896"/>
                    <a:pt x="248002" y="295896"/>
                  </a:cubicBezTo>
                  <a:lnTo>
                    <a:pt x="248002" y="295896"/>
                  </a:lnTo>
                  <a:lnTo>
                    <a:pt x="171802" y="295896"/>
                  </a:lnTo>
                  <a:lnTo>
                    <a:pt x="171802" y="219696"/>
                  </a:lnTo>
                  <a:lnTo>
                    <a:pt x="248002" y="219696"/>
                  </a:lnTo>
                  <a:close/>
                  <a:moveTo>
                    <a:pt x="428977" y="133971"/>
                  </a:moveTo>
                  <a:lnTo>
                    <a:pt x="314677" y="133971"/>
                  </a:lnTo>
                  <a:lnTo>
                    <a:pt x="313724" y="133971"/>
                  </a:lnTo>
                  <a:cubicBezTo>
                    <a:pt x="308962" y="133019"/>
                    <a:pt x="305152" y="129209"/>
                    <a:pt x="305152" y="124446"/>
                  </a:cubicBezTo>
                  <a:lnTo>
                    <a:pt x="305152" y="124446"/>
                  </a:lnTo>
                  <a:lnTo>
                    <a:pt x="305152" y="10146"/>
                  </a:lnTo>
                  <a:lnTo>
                    <a:pt x="428977" y="13397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7" name="ís1îḑe"/>
          <p:cNvGrpSpPr/>
          <p:nvPr/>
        </p:nvGrpSpPr>
        <p:grpSpPr>
          <a:xfrm>
            <a:off x="6490753" y="1540804"/>
            <a:ext cx="2919277" cy="2226859"/>
            <a:chOff x="660398" y="1511433"/>
            <a:chExt cx="3178331" cy="2424469"/>
          </a:xfrm>
        </p:grpSpPr>
        <p:sp>
          <p:nvSpPr>
            <p:cNvPr id="18" name="ïṡlídê"/>
            <p:cNvSpPr/>
            <p:nvPr/>
          </p:nvSpPr>
          <p:spPr>
            <a:xfrm>
              <a:off x="1820239" y="1511433"/>
              <a:ext cx="946276" cy="17089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b" anchorCtr="0">
              <a:spAutoFit/>
            </a:bodyPr>
            <a:lstStyle/>
            <a:p>
              <a:pPr algn="ctr"/>
              <a:r>
                <a:rPr kumimoji="1" lang="en-US" altLang="zh-CN" sz="9600" b="1" dirty="0">
                  <a:gradFill flip="none" rotWithShape="1">
                    <a:gsLst>
                      <a:gs pos="13000">
                        <a:schemeClr val="tx2">
                          <a:alpha val="0"/>
                        </a:schemeClr>
                      </a:gs>
                      <a:gs pos="100000">
                        <a:schemeClr val="tx2">
                          <a:alpha val="40000"/>
                        </a:schemeClr>
                      </a:gs>
                    </a:gsLst>
                    <a:lin ang="16200000" scaled="1"/>
                    <a:tileRect/>
                  </a:gradFill>
                </a:rPr>
                <a:t>3</a:t>
              </a:r>
              <a:endParaRPr kumimoji="1" lang="en-US" altLang="zh-CN" sz="9600" b="1" dirty="0">
                <a:gradFill flip="none" rotWithShape="1">
                  <a:gsLst>
                    <a:gs pos="13000">
                      <a:schemeClr val="tx2">
                        <a:alpha val="0"/>
                      </a:schemeClr>
                    </a:gs>
                    <a:gs pos="100000">
                      <a:schemeClr val="tx2">
                        <a:alpha val="40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ïS1ïďé"/>
            <p:cNvSpPr txBox="1"/>
            <p:nvPr/>
          </p:nvSpPr>
          <p:spPr>
            <a:xfrm>
              <a:off x="660400" y="2538985"/>
              <a:ext cx="1450685" cy="412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en-US" altLang="zh-CN" sz="1600" b="1" dirty="0"/>
                <a:t>Step Three</a:t>
              </a:r>
              <a:endParaRPr kumimoji="1" lang="en-US" altLang="zh-CN" b="1" dirty="0"/>
            </a:p>
          </p:txBody>
        </p:sp>
        <p:sp>
          <p:nvSpPr>
            <p:cNvPr id="20" name="îśḻîḓe"/>
            <p:cNvSpPr txBox="1"/>
            <p:nvPr/>
          </p:nvSpPr>
          <p:spPr>
            <a:xfrm>
              <a:off x="660398" y="2952347"/>
              <a:ext cx="3178331" cy="98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en-US" altLang="zh-CN" sz="1400" dirty="0"/>
                <a:t>Add 15.60 grams AgNO3 to obtain a 10000ppm silver nanoparticle aqueous solution.</a:t>
              </a:r>
              <a:endParaRPr kumimoji="1" lang="en-US" altLang="zh-CN" sz="1400" dirty="0"/>
            </a:p>
          </p:txBody>
        </p:sp>
      </p:grpSp>
      <p:grpSp>
        <p:nvGrpSpPr>
          <p:cNvPr id="8" name="îṧlîḑê"/>
          <p:cNvGrpSpPr/>
          <p:nvPr/>
        </p:nvGrpSpPr>
        <p:grpSpPr>
          <a:xfrm>
            <a:off x="9341559" y="1221858"/>
            <a:ext cx="2919277" cy="2708062"/>
            <a:chOff x="9449288" y="3015186"/>
            <a:chExt cx="2919277" cy="2708062"/>
          </a:xfrm>
        </p:grpSpPr>
        <p:grpSp>
          <p:nvGrpSpPr>
            <p:cNvPr id="9" name="iśḻïďé"/>
            <p:cNvGrpSpPr/>
            <p:nvPr/>
          </p:nvGrpSpPr>
          <p:grpSpPr>
            <a:xfrm>
              <a:off x="9449288" y="3629185"/>
              <a:ext cx="2919277" cy="2094063"/>
              <a:chOff x="585851" y="1759670"/>
              <a:chExt cx="3178332" cy="2279889"/>
            </a:xfrm>
          </p:grpSpPr>
          <p:sp>
            <p:nvSpPr>
              <p:cNvPr id="13" name="išḻíde"/>
              <p:cNvSpPr/>
              <p:nvPr/>
            </p:nvSpPr>
            <p:spPr>
              <a:xfrm>
                <a:off x="1698562" y="1759670"/>
                <a:ext cx="946277" cy="17089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b" anchorCtr="0">
                <a:spAutoFit/>
              </a:bodyPr>
              <a:lstStyle/>
              <a:p>
                <a:pPr algn="ctr"/>
                <a:r>
                  <a:rPr kumimoji="1" lang="en-US" altLang="zh-CN" sz="9600" b="1" dirty="0">
                    <a:gradFill flip="none" rotWithShape="1">
                      <a:gsLst>
                        <a:gs pos="13000">
                          <a:schemeClr val="tx2">
                            <a:alpha val="0"/>
                          </a:schemeClr>
                        </a:gs>
                        <a:gs pos="100000">
                          <a:schemeClr val="tx2">
                            <a:alpha val="4000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4</a:t>
                </a:r>
                <a:endParaRPr kumimoji="1" lang="en-US" altLang="zh-CN" sz="9600" b="1" dirty="0">
                  <a:gradFill flip="none" rotWithShape="1">
                    <a:gsLst>
                      <a:gs pos="13000">
                        <a:schemeClr val="tx2">
                          <a:alpha val="0"/>
                        </a:schemeClr>
                      </a:gs>
                      <a:gs pos="100000">
                        <a:schemeClr val="tx2">
                          <a:alpha val="40000"/>
                        </a:scheme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sp>
            <p:nvSpPr>
              <p:cNvPr id="14" name="ïṩ1iḓè"/>
              <p:cNvSpPr txBox="1"/>
              <p:nvPr/>
            </p:nvSpPr>
            <p:spPr>
              <a:xfrm>
                <a:off x="660400" y="2787222"/>
                <a:ext cx="1238079" cy="412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en-US" altLang="zh-CN" sz="1600" b="1" dirty="0"/>
                  <a:t>Step Four</a:t>
                </a:r>
                <a:endParaRPr kumimoji="1" lang="en-US" altLang="zh-CN" b="1" dirty="0"/>
              </a:p>
            </p:txBody>
          </p:sp>
          <p:sp>
            <p:nvSpPr>
              <p:cNvPr id="15" name="îṩlíḋé"/>
              <p:cNvSpPr txBox="1"/>
              <p:nvPr/>
            </p:nvSpPr>
            <p:spPr>
              <a:xfrm>
                <a:off x="585851" y="3056004"/>
                <a:ext cx="3178332" cy="983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en-US" altLang="zh-CN" sz="1400" dirty="0"/>
                  <a:t>Dilute 1.00 gram of the solution to 30.000 ppm and test the absorbance.</a:t>
                </a:r>
                <a:endParaRPr kumimoji="1" lang="en-US" altLang="zh-CN" sz="1400" dirty="0"/>
              </a:p>
            </p:txBody>
          </p:sp>
        </p:grpSp>
        <p:grpSp>
          <p:nvGrpSpPr>
            <p:cNvPr id="10" name="iṧlidê"/>
            <p:cNvGrpSpPr/>
            <p:nvPr/>
          </p:nvGrpSpPr>
          <p:grpSpPr>
            <a:xfrm>
              <a:off x="10403467" y="3015186"/>
              <a:ext cx="650316" cy="755300"/>
              <a:chOff x="10403467" y="3015186"/>
              <a:chExt cx="650316" cy="755300"/>
            </a:xfrm>
          </p:grpSpPr>
          <p:sp>
            <p:nvSpPr>
              <p:cNvPr id="11" name="ïṡḷíḋé"/>
              <p:cNvSpPr/>
              <p:nvPr/>
            </p:nvSpPr>
            <p:spPr bwMode="auto">
              <a:xfrm>
                <a:off x="10403467" y="3015186"/>
                <a:ext cx="650316" cy="755300"/>
              </a:xfrm>
              <a:custGeom>
                <a:avLst/>
                <a:gdLst>
                  <a:gd name="T0" fmla="*/ 446 w 446"/>
                  <a:gd name="T1" fmla="*/ 388 h 518"/>
                  <a:gd name="T2" fmla="*/ 446 w 446"/>
                  <a:gd name="T3" fmla="*/ 131 h 518"/>
                  <a:gd name="T4" fmla="*/ 223 w 446"/>
                  <a:gd name="T5" fmla="*/ 0 h 518"/>
                  <a:gd name="T6" fmla="*/ 0 w 446"/>
                  <a:gd name="T7" fmla="*/ 131 h 518"/>
                  <a:gd name="T8" fmla="*/ 0 w 446"/>
                  <a:gd name="T9" fmla="*/ 388 h 518"/>
                  <a:gd name="T10" fmla="*/ 223 w 446"/>
                  <a:gd name="T11" fmla="*/ 518 h 518"/>
                  <a:gd name="T12" fmla="*/ 446 w 446"/>
                  <a:gd name="T13" fmla="*/ 388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6" h="518">
                    <a:moveTo>
                      <a:pt x="446" y="388"/>
                    </a:moveTo>
                    <a:lnTo>
                      <a:pt x="446" y="131"/>
                    </a:lnTo>
                    <a:lnTo>
                      <a:pt x="223" y="0"/>
                    </a:lnTo>
                    <a:lnTo>
                      <a:pt x="0" y="131"/>
                    </a:lnTo>
                    <a:lnTo>
                      <a:pt x="0" y="388"/>
                    </a:lnTo>
                    <a:lnTo>
                      <a:pt x="223" y="518"/>
                    </a:lnTo>
                    <a:lnTo>
                      <a:pt x="446" y="3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60000">
                    <a:schemeClr val="accent2"/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2" name="işlíḑe"/>
              <p:cNvSpPr/>
              <p:nvPr/>
            </p:nvSpPr>
            <p:spPr>
              <a:xfrm>
                <a:off x="10600758" y="3257592"/>
                <a:ext cx="255734" cy="270488"/>
              </a:xfrm>
              <a:custGeom>
                <a:avLst/>
                <a:gdLst>
                  <a:gd name="connsiteX0" fmla="*/ 371955 w 495300"/>
                  <a:gd name="connsiteY0" fmla="*/ 621 h 523875"/>
                  <a:gd name="connsiteX1" fmla="*/ 400530 w 495300"/>
                  <a:gd name="connsiteY1" fmla="*/ 29196 h 523875"/>
                  <a:gd name="connsiteX2" fmla="*/ 400530 w 495300"/>
                  <a:gd name="connsiteY2" fmla="*/ 133971 h 523875"/>
                  <a:gd name="connsiteX3" fmla="*/ 371955 w 495300"/>
                  <a:gd name="connsiteY3" fmla="*/ 162546 h 523875"/>
                  <a:gd name="connsiteX4" fmla="*/ 257655 w 495300"/>
                  <a:gd name="connsiteY4" fmla="*/ 162546 h 523875"/>
                  <a:gd name="connsiteX5" fmla="*/ 257655 w 495300"/>
                  <a:gd name="connsiteY5" fmla="*/ 286371 h 523875"/>
                  <a:gd name="connsiteX6" fmla="*/ 419580 w 495300"/>
                  <a:gd name="connsiteY6" fmla="*/ 286371 h 523875"/>
                  <a:gd name="connsiteX7" fmla="*/ 457680 w 495300"/>
                  <a:gd name="connsiteY7" fmla="*/ 322566 h 523875"/>
                  <a:gd name="connsiteX8" fmla="*/ 457680 w 495300"/>
                  <a:gd name="connsiteY8" fmla="*/ 324471 h 523875"/>
                  <a:gd name="connsiteX9" fmla="*/ 457680 w 495300"/>
                  <a:gd name="connsiteY9" fmla="*/ 429246 h 523875"/>
                  <a:gd name="connsiteX10" fmla="*/ 476730 w 495300"/>
                  <a:gd name="connsiteY10" fmla="*/ 429246 h 523875"/>
                  <a:gd name="connsiteX11" fmla="*/ 495780 w 495300"/>
                  <a:gd name="connsiteY11" fmla="*/ 448296 h 523875"/>
                  <a:gd name="connsiteX12" fmla="*/ 495780 w 495300"/>
                  <a:gd name="connsiteY12" fmla="*/ 505446 h 523875"/>
                  <a:gd name="connsiteX13" fmla="*/ 476730 w 495300"/>
                  <a:gd name="connsiteY13" fmla="*/ 524496 h 523875"/>
                  <a:gd name="connsiteX14" fmla="*/ 419580 w 495300"/>
                  <a:gd name="connsiteY14" fmla="*/ 524496 h 523875"/>
                  <a:gd name="connsiteX15" fmla="*/ 400530 w 495300"/>
                  <a:gd name="connsiteY15" fmla="*/ 505446 h 523875"/>
                  <a:gd name="connsiteX16" fmla="*/ 400530 w 495300"/>
                  <a:gd name="connsiteY16" fmla="*/ 448296 h 523875"/>
                  <a:gd name="connsiteX17" fmla="*/ 419580 w 495300"/>
                  <a:gd name="connsiteY17" fmla="*/ 429246 h 523875"/>
                  <a:gd name="connsiteX18" fmla="*/ 438630 w 495300"/>
                  <a:gd name="connsiteY18" fmla="*/ 429246 h 523875"/>
                  <a:gd name="connsiteX19" fmla="*/ 438630 w 495300"/>
                  <a:gd name="connsiteY19" fmla="*/ 324471 h 523875"/>
                  <a:gd name="connsiteX20" fmla="*/ 420533 w 495300"/>
                  <a:gd name="connsiteY20" fmla="*/ 305421 h 523875"/>
                  <a:gd name="connsiteX21" fmla="*/ 419580 w 495300"/>
                  <a:gd name="connsiteY21" fmla="*/ 305421 h 523875"/>
                  <a:gd name="connsiteX22" fmla="*/ 257655 w 495300"/>
                  <a:gd name="connsiteY22" fmla="*/ 305421 h 523875"/>
                  <a:gd name="connsiteX23" fmla="*/ 257655 w 495300"/>
                  <a:gd name="connsiteY23" fmla="*/ 429246 h 523875"/>
                  <a:gd name="connsiteX24" fmla="*/ 276705 w 495300"/>
                  <a:gd name="connsiteY24" fmla="*/ 429246 h 523875"/>
                  <a:gd name="connsiteX25" fmla="*/ 295755 w 495300"/>
                  <a:gd name="connsiteY25" fmla="*/ 448296 h 523875"/>
                  <a:gd name="connsiteX26" fmla="*/ 295755 w 495300"/>
                  <a:gd name="connsiteY26" fmla="*/ 505446 h 523875"/>
                  <a:gd name="connsiteX27" fmla="*/ 276705 w 495300"/>
                  <a:gd name="connsiteY27" fmla="*/ 524496 h 523875"/>
                  <a:gd name="connsiteX28" fmla="*/ 219555 w 495300"/>
                  <a:gd name="connsiteY28" fmla="*/ 524496 h 523875"/>
                  <a:gd name="connsiteX29" fmla="*/ 200505 w 495300"/>
                  <a:gd name="connsiteY29" fmla="*/ 505446 h 523875"/>
                  <a:gd name="connsiteX30" fmla="*/ 200505 w 495300"/>
                  <a:gd name="connsiteY30" fmla="*/ 448296 h 523875"/>
                  <a:gd name="connsiteX31" fmla="*/ 219555 w 495300"/>
                  <a:gd name="connsiteY31" fmla="*/ 429246 h 523875"/>
                  <a:gd name="connsiteX32" fmla="*/ 238605 w 495300"/>
                  <a:gd name="connsiteY32" fmla="*/ 429246 h 523875"/>
                  <a:gd name="connsiteX33" fmla="*/ 238605 w 495300"/>
                  <a:gd name="connsiteY33" fmla="*/ 305421 h 523875"/>
                  <a:gd name="connsiteX34" fmla="*/ 76680 w 495300"/>
                  <a:gd name="connsiteY34" fmla="*/ 305421 h 523875"/>
                  <a:gd name="connsiteX35" fmla="*/ 57630 w 495300"/>
                  <a:gd name="connsiteY35" fmla="*/ 323519 h 523875"/>
                  <a:gd name="connsiteX36" fmla="*/ 57630 w 495300"/>
                  <a:gd name="connsiteY36" fmla="*/ 324471 h 523875"/>
                  <a:gd name="connsiteX37" fmla="*/ 57630 w 495300"/>
                  <a:gd name="connsiteY37" fmla="*/ 429246 h 523875"/>
                  <a:gd name="connsiteX38" fmla="*/ 76680 w 495300"/>
                  <a:gd name="connsiteY38" fmla="*/ 429246 h 523875"/>
                  <a:gd name="connsiteX39" fmla="*/ 95730 w 495300"/>
                  <a:gd name="connsiteY39" fmla="*/ 448296 h 523875"/>
                  <a:gd name="connsiteX40" fmla="*/ 95730 w 495300"/>
                  <a:gd name="connsiteY40" fmla="*/ 505446 h 523875"/>
                  <a:gd name="connsiteX41" fmla="*/ 76680 w 495300"/>
                  <a:gd name="connsiteY41" fmla="*/ 524496 h 523875"/>
                  <a:gd name="connsiteX42" fmla="*/ 19530 w 495300"/>
                  <a:gd name="connsiteY42" fmla="*/ 524496 h 523875"/>
                  <a:gd name="connsiteX43" fmla="*/ 480 w 495300"/>
                  <a:gd name="connsiteY43" fmla="*/ 505446 h 523875"/>
                  <a:gd name="connsiteX44" fmla="*/ 480 w 495300"/>
                  <a:gd name="connsiteY44" fmla="*/ 448296 h 523875"/>
                  <a:gd name="connsiteX45" fmla="*/ 19530 w 495300"/>
                  <a:gd name="connsiteY45" fmla="*/ 429246 h 523875"/>
                  <a:gd name="connsiteX46" fmla="*/ 38580 w 495300"/>
                  <a:gd name="connsiteY46" fmla="*/ 429246 h 523875"/>
                  <a:gd name="connsiteX47" fmla="*/ 38580 w 495300"/>
                  <a:gd name="connsiteY47" fmla="*/ 324471 h 523875"/>
                  <a:gd name="connsiteX48" fmla="*/ 74775 w 495300"/>
                  <a:gd name="connsiteY48" fmla="*/ 286371 h 523875"/>
                  <a:gd name="connsiteX49" fmla="*/ 76680 w 495300"/>
                  <a:gd name="connsiteY49" fmla="*/ 286371 h 523875"/>
                  <a:gd name="connsiteX50" fmla="*/ 238605 w 495300"/>
                  <a:gd name="connsiteY50" fmla="*/ 286371 h 523875"/>
                  <a:gd name="connsiteX51" fmla="*/ 238605 w 495300"/>
                  <a:gd name="connsiteY51" fmla="*/ 162546 h 523875"/>
                  <a:gd name="connsiteX52" fmla="*/ 124305 w 495300"/>
                  <a:gd name="connsiteY52" fmla="*/ 162546 h 523875"/>
                  <a:gd name="connsiteX53" fmla="*/ 95730 w 495300"/>
                  <a:gd name="connsiteY53" fmla="*/ 133971 h 523875"/>
                  <a:gd name="connsiteX54" fmla="*/ 95730 w 495300"/>
                  <a:gd name="connsiteY54" fmla="*/ 29196 h 523875"/>
                  <a:gd name="connsiteX55" fmla="*/ 124305 w 495300"/>
                  <a:gd name="connsiteY55" fmla="*/ 621 h 523875"/>
                  <a:gd name="connsiteX56" fmla="*/ 371955 w 495300"/>
                  <a:gd name="connsiteY56" fmla="*/ 621 h 523875"/>
                  <a:gd name="connsiteX57" fmla="*/ 148118 w 495300"/>
                  <a:gd name="connsiteY57" fmla="*/ 95871 h 523875"/>
                  <a:gd name="connsiteX58" fmla="*/ 133830 w 495300"/>
                  <a:gd name="connsiteY58" fmla="*/ 110159 h 523875"/>
                  <a:gd name="connsiteX59" fmla="*/ 148118 w 495300"/>
                  <a:gd name="connsiteY59" fmla="*/ 124446 h 523875"/>
                  <a:gd name="connsiteX60" fmla="*/ 162405 w 495300"/>
                  <a:gd name="connsiteY60" fmla="*/ 110159 h 523875"/>
                  <a:gd name="connsiteX61" fmla="*/ 148118 w 495300"/>
                  <a:gd name="connsiteY61" fmla="*/ 9587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95300" h="523875">
                    <a:moveTo>
                      <a:pt x="371955" y="621"/>
                    </a:moveTo>
                    <a:cubicBezTo>
                      <a:pt x="388148" y="621"/>
                      <a:pt x="400530" y="13004"/>
                      <a:pt x="400530" y="29196"/>
                    </a:cubicBezTo>
                    <a:lnTo>
                      <a:pt x="400530" y="133971"/>
                    </a:lnTo>
                    <a:cubicBezTo>
                      <a:pt x="400530" y="150164"/>
                      <a:pt x="388148" y="162546"/>
                      <a:pt x="371955" y="162546"/>
                    </a:cubicBezTo>
                    <a:lnTo>
                      <a:pt x="257655" y="162546"/>
                    </a:lnTo>
                    <a:lnTo>
                      <a:pt x="257655" y="286371"/>
                    </a:lnTo>
                    <a:lnTo>
                      <a:pt x="419580" y="286371"/>
                    </a:lnTo>
                    <a:cubicBezTo>
                      <a:pt x="439583" y="286371"/>
                      <a:pt x="456727" y="302564"/>
                      <a:pt x="457680" y="322566"/>
                    </a:cubicBezTo>
                    <a:lnTo>
                      <a:pt x="457680" y="324471"/>
                    </a:lnTo>
                    <a:lnTo>
                      <a:pt x="457680" y="429246"/>
                    </a:lnTo>
                    <a:lnTo>
                      <a:pt x="476730" y="429246"/>
                    </a:lnTo>
                    <a:cubicBezTo>
                      <a:pt x="487208" y="429246"/>
                      <a:pt x="495780" y="437819"/>
                      <a:pt x="495780" y="448296"/>
                    </a:cubicBezTo>
                    <a:lnTo>
                      <a:pt x="495780" y="505446"/>
                    </a:lnTo>
                    <a:cubicBezTo>
                      <a:pt x="495780" y="515924"/>
                      <a:pt x="487208" y="524496"/>
                      <a:pt x="476730" y="524496"/>
                    </a:cubicBezTo>
                    <a:lnTo>
                      <a:pt x="419580" y="524496"/>
                    </a:lnTo>
                    <a:cubicBezTo>
                      <a:pt x="409102" y="524496"/>
                      <a:pt x="400530" y="515924"/>
                      <a:pt x="400530" y="505446"/>
                    </a:cubicBezTo>
                    <a:lnTo>
                      <a:pt x="400530" y="448296"/>
                    </a:lnTo>
                    <a:cubicBezTo>
                      <a:pt x="400530" y="437819"/>
                      <a:pt x="409102" y="429246"/>
                      <a:pt x="419580" y="429246"/>
                    </a:cubicBezTo>
                    <a:lnTo>
                      <a:pt x="438630" y="429246"/>
                    </a:lnTo>
                    <a:lnTo>
                      <a:pt x="438630" y="324471"/>
                    </a:lnTo>
                    <a:cubicBezTo>
                      <a:pt x="438630" y="313994"/>
                      <a:pt x="431010" y="306374"/>
                      <a:pt x="420533" y="305421"/>
                    </a:cubicBezTo>
                    <a:lnTo>
                      <a:pt x="419580" y="305421"/>
                    </a:lnTo>
                    <a:lnTo>
                      <a:pt x="257655" y="305421"/>
                    </a:lnTo>
                    <a:lnTo>
                      <a:pt x="257655" y="429246"/>
                    </a:lnTo>
                    <a:lnTo>
                      <a:pt x="276705" y="429246"/>
                    </a:lnTo>
                    <a:cubicBezTo>
                      <a:pt x="287183" y="429246"/>
                      <a:pt x="295755" y="437819"/>
                      <a:pt x="295755" y="448296"/>
                    </a:cubicBezTo>
                    <a:lnTo>
                      <a:pt x="295755" y="505446"/>
                    </a:lnTo>
                    <a:cubicBezTo>
                      <a:pt x="295755" y="515924"/>
                      <a:pt x="287183" y="524496"/>
                      <a:pt x="276705" y="524496"/>
                    </a:cubicBezTo>
                    <a:lnTo>
                      <a:pt x="219555" y="524496"/>
                    </a:lnTo>
                    <a:cubicBezTo>
                      <a:pt x="209077" y="524496"/>
                      <a:pt x="200505" y="515924"/>
                      <a:pt x="200505" y="505446"/>
                    </a:cubicBezTo>
                    <a:lnTo>
                      <a:pt x="200505" y="448296"/>
                    </a:lnTo>
                    <a:cubicBezTo>
                      <a:pt x="200505" y="437819"/>
                      <a:pt x="209077" y="429246"/>
                      <a:pt x="219555" y="429246"/>
                    </a:cubicBezTo>
                    <a:lnTo>
                      <a:pt x="238605" y="429246"/>
                    </a:lnTo>
                    <a:lnTo>
                      <a:pt x="238605" y="305421"/>
                    </a:lnTo>
                    <a:lnTo>
                      <a:pt x="76680" y="305421"/>
                    </a:lnTo>
                    <a:cubicBezTo>
                      <a:pt x="66202" y="305421"/>
                      <a:pt x="58583" y="313041"/>
                      <a:pt x="57630" y="323519"/>
                    </a:cubicBezTo>
                    <a:lnTo>
                      <a:pt x="57630" y="324471"/>
                    </a:lnTo>
                    <a:lnTo>
                      <a:pt x="57630" y="429246"/>
                    </a:lnTo>
                    <a:lnTo>
                      <a:pt x="76680" y="429246"/>
                    </a:lnTo>
                    <a:cubicBezTo>
                      <a:pt x="87158" y="429246"/>
                      <a:pt x="95730" y="437819"/>
                      <a:pt x="95730" y="448296"/>
                    </a:cubicBezTo>
                    <a:lnTo>
                      <a:pt x="95730" y="505446"/>
                    </a:lnTo>
                    <a:cubicBezTo>
                      <a:pt x="95730" y="515924"/>
                      <a:pt x="87158" y="524496"/>
                      <a:pt x="76680" y="524496"/>
                    </a:cubicBezTo>
                    <a:lnTo>
                      <a:pt x="19530" y="524496"/>
                    </a:lnTo>
                    <a:cubicBezTo>
                      <a:pt x="9052" y="524496"/>
                      <a:pt x="480" y="515924"/>
                      <a:pt x="480" y="505446"/>
                    </a:cubicBezTo>
                    <a:lnTo>
                      <a:pt x="480" y="448296"/>
                    </a:lnTo>
                    <a:cubicBezTo>
                      <a:pt x="480" y="437819"/>
                      <a:pt x="9052" y="429246"/>
                      <a:pt x="19530" y="429246"/>
                    </a:cubicBezTo>
                    <a:lnTo>
                      <a:pt x="38580" y="429246"/>
                    </a:lnTo>
                    <a:lnTo>
                      <a:pt x="38580" y="324471"/>
                    </a:lnTo>
                    <a:cubicBezTo>
                      <a:pt x="38580" y="304469"/>
                      <a:pt x="54773" y="287324"/>
                      <a:pt x="74775" y="286371"/>
                    </a:cubicBezTo>
                    <a:lnTo>
                      <a:pt x="76680" y="286371"/>
                    </a:lnTo>
                    <a:lnTo>
                      <a:pt x="238605" y="286371"/>
                    </a:lnTo>
                    <a:lnTo>
                      <a:pt x="238605" y="162546"/>
                    </a:lnTo>
                    <a:lnTo>
                      <a:pt x="124305" y="162546"/>
                    </a:lnTo>
                    <a:cubicBezTo>
                      <a:pt x="108112" y="162546"/>
                      <a:pt x="95730" y="150164"/>
                      <a:pt x="95730" y="133971"/>
                    </a:cubicBezTo>
                    <a:lnTo>
                      <a:pt x="95730" y="29196"/>
                    </a:lnTo>
                    <a:cubicBezTo>
                      <a:pt x="95730" y="13004"/>
                      <a:pt x="108112" y="621"/>
                      <a:pt x="124305" y="621"/>
                    </a:cubicBezTo>
                    <a:lnTo>
                      <a:pt x="371955" y="621"/>
                    </a:lnTo>
                    <a:close/>
                    <a:moveTo>
                      <a:pt x="148118" y="95871"/>
                    </a:moveTo>
                    <a:cubicBezTo>
                      <a:pt x="140498" y="95871"/>
                      <a:pt x="133830" y="102539"/>
                      <a:pt x="133830" y="110159"/>
                    </a:cubicBezTo>
                    <a:cubicBezTo>
                      <a:pt x="133830" y="117779"/>
                      <a:pt x="140498" y="124446"/>
                      <a:pt x="148118" y="124446"/>
                    </a:cubicBezTo>
                    <a:cubicBezTo>
                      <a:pt x="155737" y="124446"/>
                      <a:pt x="162405" y="117779"/>
                      <a:pt x="162405" y="110159"/>
                    </a:cubicBezTo>
                    <a:cubicBezTo>
                      <a:pt x="162405" y="102539"/>
                      <a:pt x="155737" y="95871"/>
                      <a:pt x="148118" y="95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304800" y="5119750"/>
            <a:ext cx="11450320" cy="1517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940057"/>
            <a:ext cx="6994071" cy="2977886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5851985" y="4952225"/>
            <a:ext cx="7444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0" i="0" u="none" strike="noStrike" baseline="0" dirty="0">
                <a:latin typeface="+mj-ea"/>
                <a:ea typeface="+mj-ea"/>
              </a:rPr>
              <a:t>Fig.2 UV-vis spectra of </a:t>
            </a:r>
            <a:r>
              <a:rPr lang="en-US" altLang="zh-CN" sz="1800" b="0" i="0" u="none" strike="noStrike" baseline="0" dirty="0" err="1">
                <a:latin typeface="+mj-ea"/>
                <a:ea typeface="+mj-ea"/>
              </a:rPr>
              <a:t>AgNPs</a:t>
            </a:r>
            <a:r>
              <a:rPr lang="en-US" altLang="zh-CN" sz="1800" b="0" i="0" u="none" strike="noStrike" baseline="0" dirty="0">
                <a:latin typeface="+mj-ea"/>
                <a:ea typeface="+mj-ea"/>
              </a:rPr>
              <a:t> colloids</a:t>
            </a:r>
            <a:endParaRPr lang="zh-CN" altLang="en-US" sz="1400" dirty="0">
              <a:solidFill>
                <a:srgbClr val="2A3D52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15" y="1899645"/>
            <a:ext cx="3943350" cy="3018298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-51151" y="4935084"/>
            <a:ext cx="7444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Fig.1</a:t>
            </a:r>
            <a:r>
              <a:rPr lang="zh-CN" altLang="en-US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en-US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hotos of </a:t>
            </a:r>
            <a:r>
              <a:rPr lang="en-US" altLang="zh-CN" dirty="0" err="1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AgNPs</a:t>
            </a:r>
            <a:r>
              <a:rPr lang="en-US" altLang="zh-CN" dirty="0">
                <a:solidFill>
                  <a:srgbClr val="2A3D52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colloids</a:t>
            </a:r>
            <a:endParaRPr lang="zh-CN" altLang="en-US" dirty="0">
              <a:solidFill>
                <a:srgbClr val="2A3D52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3" name="Text Placeholder 3"/>
          <p:cNvSpPr txBox="1"/>
          <p:nvPr/>
        </p:nvSpPr>
        <p:spPr>
          <a:xfrm>
            <a:off x="304800" y="4774958"/>
            <a:ext cx="3662017" cy="18493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Presenting homogeneous dispersity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5"/>
          <p:cNvSpPr txBox="1"/>
          <p:nvPr/>
        </p:nvSpPr>
        <p:spPr>
          <a:xfrm>
            <a:off x="4267200" y="4774958"/>
            <a:ext cx="3657600" cy="1849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0.234nm lattice spacing</a:t>
            </a:r>
            <a:endParaRPr lang="en-US" dirty="0"/>
          </a:p>
          <a:p>
            <a:pPr marL="0" indent="0" algn="ctr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anose="05000000000000000000" pitchFamily="2" charset="2"/>
              </a:rPr>
              <a:t>silver nanocrystals</a:t>
            </a:r>
            <a:endParaRPr lang="en-US" dirty="0"/>
          </a:p>
        </p:txBody>
      </p:sp>
      <p:sp>
        <p:nvSpPr>
          <p:cNvPr id="5" name="Text Placeholder 6"/>
          <p:cNvSpPr txBox="1"/>
          <p:nvPr/>
        </p:nvSpPr>
        <p:spPr>
          <a:xfrm>
            <a:off x="8229601" y="4774958"/>
            <a:ext cx="3657599" cy="1849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Successful preparation of silver nanoparticles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8794" y="3853899"/>
            <a:ext cx="3718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Fig.3 TEM photograph of </a:t>
            </a:r>
            <a:r>
              <a:rPr lang="en-US" altLang="zh-CN" sz="1400" dirty="0" err="1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AgNPs</a:t>
            </a:r>
            <a:endParaRPr lang="en-US" altLang="zh-CN" sz="1400" dirty="0"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7612" y="3853899"/>
            <a:ext cx="3718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Fig.4 HRTEM images of silver nanoparticles.</a:t>
            </a:r>
            <a:endParaRPr lang="en-US" altLang="zh-CN" sz="1400" dirty="0"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5185" y="3853899"/>
            <a:ext cx="3845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Fig.5 X-ray spectroscopy of silver nanoparticles.</a:t>
            </a:r>
            <a:endParaRPr lang="en-US" altLang="zh-CN" sz="1400" dirty="0"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4079" y="1219097"/>
            <a:ext cx="3845743" cy="2634800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5" y="1165715"/>
            <a:ext cx="2680799" cy="2688184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42" y="1189125"/>
            <a:ext cx="2869018" cy="2660654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6017079" y="5029200"/>
            <a:ext cx="0" cy="571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Stability of silver nanoparticles in River Channels</a:t>
            </a:r>
            <a:endParaRPr lang="zh-CN" altLang="en-US" sz="1800" dirty="0">
              <a:solidFill>
                <a:sysClr val="windowText" lastClr="0000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62" y="1813426"/>
            <a:ext cx="900437" cy="142173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525" y="1831177"/>
            <a:ext cx="1020982" cy="106669"/>
          </a:xfrm>
          <a:prstGeom prst="rect">
            <a:avLst/>
          </a:prstGeom>
        </p:spPr>
      </p:pic>
      <p:sp>
        <p:nvSpPr>
          <p:cNvPr id="7" name="文本框 8"/>
          <p:cNvSpPr txBox="1"/>
          <p:nvPr/>
        </p:nvSpPr>
        <p:spPr>
          <a:xfrm>
            <a:off x="7287338" y="2090447"/>
            <a:ext cx="160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River water</a:t>
            </a:r>
            <a:endParaRPr lang="zh-CN" altLang="en-US" dirty="0"/>
          </a:p>
        </p:txBody>
      </p:sp>
      <p:sp>
        <p:nvSpPr>
          <p:cNvPr id="8" name="文本框 9"/>
          <p:cNvSpPr txBox="1"/>
          <p:nvPr/>
        </p:nvSpPr>
        <p:spPr>
          <a:xfrm>
            <a:off x="9068649" y="2101819"/>
            <a:ext cx="160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Pure water</a:t>
            </a:r>
            <a:endParaRPr lang="zh-CN" altLang="en-US" dirty="0"/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48" y="2101819"/>
            <a:ext cx="3637271" cy="2654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62006" y="4898045"/>
            <a:ext cx="5559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Fig</a:t>
            </a:r>
            <a:r>
              <a:rPr lang="en-US" altLang="zh-CN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.6</a:t>
            </a:r>
            <a:r>
              <a: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Changes of 1 ppm </a:t>
            </a:r>
            <a:r>
              <a:rPr lang="en-US" altLang="zh-CN" sz="1400" dirty="0" err="1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AgNPs</a:t>
            </a:r>
            <a:r>
              <a: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in </a:t>
            </a:r>
            <a:r>
              <a:rPr lang="en-US" altLang="zh-CN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pure water (6a)</a:t>
            </a:r>
            <a:r>
              <a: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river water (</a:t>
            </a:r>
            <a:r>
              <a:rPr lang="en-US" altLang="zh-CN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6b</a:t>
            </a:r>
            <a:r>
              <a:rPr lang="zh-CN" altLang="en-US" sz="14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) after one week</a:t>
            </a:r>
            <a:endParaRPr lang="zh-CN" altLang="en-US" sz="1400" dirty="0"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88" y="2471151"/>
            <a:ext cx="4346981" cy="229666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377097" y="4914637"/>
            <a:ext cx="60946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+mj-ea"/>
                <a:ea typeface="+mj-ea"/>
              </a:rPr>
              <a:t>Fig.7 Variation in characteristic peak absorbance</a:t>
            </a:r>
            <a:br>
              <a:rPr lang="en-US" altLang="zh-CN" sz="1400" dirty="0">
                <a:latin typeface="+mj-ea"/>
                <a:ea typeface="+mj-ea"/>
              </a:rPr>
            </a:br>
            <a:r>
              <a:rPr lang="en-US" altLang="zh-CN" sz="1400" dirty="0">
                <a:latin typeface="+mj-ea"/>
                <a:ea typeface="+mj-ea"/>
              </a:rPr>
              <a:t>values of 1ppm </a:t>
            </a:r>
            <a:r>
              <a:rPr lang="en-US" altLang="zh-CN" sz="1400" dirty="0" err="1">
                <a:latin typeface="+mj-ea"/>
                <a:ea typeface="+mj-ea"/>
              </a:rPr>
              <a:t>AgNPs</a:t>
            </a:r>
            <a:r>
              <a:rPr lang="en-US" altLang="zh-CN" sz="1400" dirty="0">
                <a:latin typeface="+mj-ea"/>
                <a:ea typeface="+mj-ea"/>
              </a:rPr>
              <a:t> in river water and</a:t>
            </a:r>
            <a:br>
              <a:rPr lang="en-US" altLang="zh-CN" sz="1400" dirty="0">
                <a:latin typeface="+mj-ea"/>
                <a:ea typeface="+mj-ea"/>
              </a:rPr>
            </a:br>
            <a:r>
              <a:rPr lang="en-US" altLang="zh-CN" sz="1400" dirty="0">
                <a:latin typeface="+mj-ea"/>
                <a:ea typeface="+mj-ea"/>
              </a:rPr>
              <a:t>pure water</a:t>
            </a:r>
            <a:endParaRPr lang="zh-CN" altLang="en-US" sz="14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&amp;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mechanism of </a:t>
            </a:r>
            <a:endParaRPr lang="en-US" altLang="zh-CN" sz="1800" dirty="0">
              <a:solidFill>
                <a:sysClr val="windowText" lastClr="0000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7" y="1718466"/>
            <a:ext cx="5640606" cy="43167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992871" y="6035201"/>
            <a:ext cx="426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/>
              <a:t>Fig.8 Chlorides’ impact on AgNPs in the river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93" y="2199285"/>
            <a:ext cx="6676390" cy="36512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279216" y="5850535"/>
            <a:ext cx="382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/>
              <a:t>Fig.9 </a:t>
            </a:r>
            <a:r>
              <a:rPr lang="en-US" altLang="zh-CN" dirty="0" err="1"/>
              <a:t>AgNPs</a:t>
            </a:r>
            <a:r>
              <a:rPr lang="en-US" altLang="zh-CN" dirty="0"/>
              <a:t> converts into Ag ions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ISLIDE.THEME" val="https://www.islide.cc;"/>
  <p:tag name="ISLIDE.TEMPLATE" val="https://www.islide.cc;"/>
</p:tagLst>
</file>

<file path=ppt/tags/tag2.xml><?xml version="1.0" encoding="utf-8"?>
<p:tagLst xmlns:p="http://schemas.openxmlformats.org/presentationml/2006/main">
  <p:tag name="ISLIDE.THEME" val="https://www.islide.cc;"/>
  <p:tag name="ISLIDE.TEMPLATE" val="https://www.islide.cc;"/>
</p:tagLst>
</file>

<file path=ppt/tags/tag3.xml><?xml version="1.0" encoding="utf-8"?>
<p:tagLst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  <p:tag name="ISLIDE.THEME" val="#782110"/>
  <p:tag name="ISLIDE.TEMPLATE" val="#935652"/>
</p:tagLst>
</file>

<file path=ppt/theme/theme1.xml><?xml version="1.0" encoding="utf-8"?>
<a:theme xmlns:a="http://schemas.openxmlformats.org/drawingml/2006/main" name="Designed by i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 VI标准">
    <a:dk1>
      <a:srgbClr val="000000"/>
    </a:dk1>
    <a:lt1>
      <a:srgbClr val="FFFFFF"/>
    </a:lt1>
    <a:dk2>
      <a:srgbClr val="778495"/>
    </a:dk2>
    <a:lt2>
      <a:srgbClr val="F0F0F0"/>
    </a:lt2>
    <a:accent1>
      <a:srgbClr val="1195E9"/>
    </a:accent1>
    <a:accent2>
      <a:srgbClr val="696CF3"/>
    </a:accent2>
    <a:accent3>
      <a:srgbClr val="09C7D0"/>
    </a:accent3>
    <a:accent4>
      <a:srgbClr val="694AE4"/>
    </a:accent4>
    <a:accent5>
      <a:srgbClr val="FFAC4B"/>
    </a:accent5>
    <a:accent6>
      <a:srgbClr val="B6B6B6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iSlide VI标准">
    <a:dk1>
      <a:srgbClr val="000000"/>
    </a:dk1>
    <a:lt1>
      <a:srgbClr val="FFFFFF"/>
    </a:lt1>
    <a:dk2>
      <a:srgbClr val="778495"/>
    </a:dk2>
    <a:lt2>
      <a:srgbClr val="F0F0F0"/>
    </a:lt2>
    <a:accent1>
      <a:srgbClr val="1195E9"/>
    </a:accent1>
    <a:accent2>
      <a:srgbClr val="696CF3"/>
    </a:accent2>
    <a:accent3>
      <a:srgbClr val="09C7D0"/>
    </a:accent3>
    <a:accent4>
      <a:srgbClr val="694AE4"/>
    </a:accent4>
    <a:accent5>
      <a:srgbClr val="FFAC4B"/>
    </a:accent5>
    <a:accent6>
      <a:srgbClr val="B6B6B6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Nicky</Template>
  <TotalTime>0</TotalTime>
  <Words>4474</Words>
  <Application>WPS 演示</Application>
  <PresentationFormat>Widescreen</PresentationFormat>
  <Paragraphs>218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FT Thymes</vt:lpstr>
      <vt:lpstr>微软雅黑</vt:lpstr>
      <vt:lpstr>Forma DJR Micro</vt:lpstr>
      <vt:lpstr>书宋-简</vt:lpstr>
      <vt:lpstr>华文楷体</vt:lpstr>
      <vt:lpstr>楷体-简</vt:lpstr>
      <vt:lpstr>方正雅意黑 GB18030L2 R</vt:lpstr>
      <vt:lpstr>Times New Roman</vt:lpstr>
      <vt:lpstr>FTToken</vt:lpstr>
      <vt:lpstr>Arial (Body)</vt:lpstr>
      <vt:lpstr>宋体</vt:lpstr>
      <vt:lpstr>Arial Unicode MS</vt:lpstr>
      <vt:lpstr>等线</vt:lpstr>
      <vt:lpstr>DejaVu Math TeX Gyre</vt:lpstr>
      <vt:lpstr>Designed by iSlide</vt:lpstr>
      <vt:lpstr>Green Preparation of Silver nanoparticles and Its Impacts on Suzhou lotic Ecosystem</vt:lpstr>
      <vt:lpstr>Contents</vt:lpstr>
      <vt:lpstr>Background</vt:lpstr>
      <vt:lpstr>Background</vt:lpstr>
      <vt:lpstr>PowerPoint 演示文稿</vt:lpstr>
      <vt:lpstr>Results &amp; Discussion</vt:lpstr>
      <vt:lpstr>Results &amp; Discussion</vt:lpstr>
      <vt:lpstr>Results &amp; Discussion</vt:lpstr>
      <vt:lpstr>Results &amp; Discussion</vt:lpstr>
      <vt:lpstr>Results &amp; Discussion</vt:lpstr>
      <vt:lpstr>Results &amp; Discussion</vt:lpstr>
      <vt:lpstr>Results &amp; Discussion</vt:lpstr>
      <vt:lpstr>Results &amp; Discussion</vt:lpstr>
      <vt:lpstr>Results &amp; Discussion</vt:lpstr>
      <vt:lpstr>Conclusion</vt:lpstr>
      <vt:lpstr>Appendix</vt:lpstr>
      <vt:lpstr>Appendix</vt:lpstr>
      <vt:lpstr>Appendix</vt:lpstr>
      <vt:lpstr>Appendix</vt:lpstr>
      <vt:lpstr>Appendix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Nicky</dc:creator>
  <cp:lastModifiedBy>Anna</cp:lastModifiedBy>
  <cp:revision>112</cp:revision>
  <cp:lastPrinted>2026-02-27T13:11:59Z</cp:lastPrinted>
  <dcterms:created xsi:type="dcterms:W3CDTF">2026-02-27T13:11:59Z</dcterms:created>
  <dcterms:modified xsi:type="dcterms:W3CDTF">2026-02-27T13:11:59Z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EMPLATE">
    <vt:lpwstr>9dd67b1c-849f-410d-89fd-1d112065f1ee</vt:lpwstr>
  </property>
  <property fmtid="{D5CDD505-2E9C-101B-9397-08002B2CF9AE}" pid="3" name="ICV">
    <vt:lpwstr>04FE5C0F69D15ACD1E98A169B2312BEE_43</vt:lpwstr>
  </property>
  <property fmtid="{D5CDD505-2E9C-101B-9397-08002B2CF9AE}" pid="4" name="KSOProductBuildVer">
    <vt:lpwstr>2052-12.1.3.21927</vt:lpwstr>
  </property>
</Properties>
</file>